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  <p:sldMasterId id="2147483657" r:id="rId2"/>
    <p:sldMasterId id="2147483671" r:id="rId3"/>
    <p:sldMasterId id="2147483676" r:id="rId4"/>
    <p:sldMasterId id="2147483685" r:id="rId5"/>
    <p:sldMasterId id="2147483694" r:id="rId6"/>
  </p:sldMasterIdLst>
  <p:notesMasterIdLst>
    <p:notesMasterId r:id="rId34"/>
  </p:notesMasterIdLst>
  <p:sldIdLst>
    <p:sldId id="292" r:id="rId7"/>
    <p:sldId id="293" r:id="rId8"/>
    <p:sldId id="275" r:id="rId9"/>
    <p:sldId id="294" r:id="rId10"/>
    <p:sldId id="295" r:id="rId11"/>
    <p:sldId id="296" r:id="rId12"/>
    <p:sldId id="297" r:id="rId13"/>
    <p:sldId id="310" r:id="rId14"/>
    <p:sldId id="258" r:id="rId15"/>
    <p:sldId id="259" r:id="rId16"/>
    <p:sldId id="262" r:id="rId17"/>
    <p:sldId id="309" r:id="rId18"/>
    <p:sldId id="308" r:id="rId19"/>
    <p:sldId id="307" r:id="rId20"/>
    <p:sldId id="266" r:id="rId21"/>
    <p:sldId id="267" r:id="rId22"/>
    <p:sldId id="285" r:id="rId23"/>
    <p:sldId id="299" r:id="rId24"/>
    <p:sldId id="287" r:id="rId25"/>
    <p:sldId id="301" r:id="rId26"/>
    <p:sldId id="306" r:id="rId27"/>
    <p:sldId id="288" r:id="rId28"/>
    <p:sldId id="300" r:id="rId29"/>
    <p:sldId id="305" r:id="rId30"/>
    <p:sldId id="302" r:id="rId31"/>
    <p:sldId id="303" r:id="rId32"/>
    <p:sldId id="304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jHM+GqeMtVUs1ByKgYLXHKkx8T5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be-2646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F863D2-4854-468F-90AB-52F84D856183}">
  <a:tblStyle styleId="{E7F863D2-4854-468F-90AB-52F84D85618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2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2-17T13:38:57.011" idx="1">
    <p:pos x="10" y="10"/>
    <p:text>tutaj widzimy przyukąłdowe webinary, wypowiedzi naszychj ekspertów., uczestników konferencji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4633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be0115270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2be01152702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2be01152702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l-P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be0115270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2be01152702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g2be01152702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l-PL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be0115270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2be01152702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2be01152702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l-PL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393049b282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g3393049b28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be0115270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be01152702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2be01152702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l-P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93049b28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g3393049b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393049b282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g3393049b28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393049b282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g3393049b28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393049b282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g3393049b28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>
  <p:cSld name="Pust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ajd tytułowy">
  <p:cSld name="2_Slajd tytułow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5"/>
          <p:cNvSpPr txBox="1"/>
          <p:nvPr/>
        </p:nvSpPr>
        <p:spPr>
          <a:xfrm>
            <a:off x="531038" y="398410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4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4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2" name="Google Shape;62;p35"/>
          <p:cNvGraphicFramePr/>
          <p:nvPr/>
        </p:nvGraphicFramePr>
        <p:xfrm>
          <a:off x="531038" y="12082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{E7F863D2-4854-468F-90AB-52F84D856183}</a:tableStyleId>
              </a:tblPr>
              <a:tblGrid>
                <a:gridCol w="168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11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EFEKTY KSZTAŁCENIA 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11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WIEDZA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AB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wie, jak przebiega rozwój człowieka w ujęciu holistycznym, </a:t>
                      </a:r>
                      <a:br>
                        <a:rPr lang="pl-PL" sz="1100" u="none" strike="noStrike" cap="none"/>
                      </a:b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poszczególnych okresach rozwojowych.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11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UMIEJĘTNOŚCI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AB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posiada umiejętność obserwowania, interpretowania </a:t>
                      </a:r>
                      <a:br>
                        <a:rPr lang="pl-PL" sz="1100" u="none" strike="noStrike" cap="none"/>
                      </a:b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wyjaśniania sytuacji psychologicznych oraz relacji między nimi </a:t>
                      </a:r>
                      <a:br>
                        <a:rPr lang="pl-PL" sz="1100" u="none" strike="noStrike" cap="none"/>
                      </a:b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kontekście rozwojowym.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3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11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KOMPETENCJE SPOŁECZNE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AB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potrafi przyjmować odpowiedzialność za własne przygotowanie do pracy, podejmowane decyzje, prowadzone działania oraz ich skutki.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5" marR="43175" marT="34325" marB="343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ajd tytułowy">
  <p:cSld name="1_Slajd tytułow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6"/>
          <p:cNvSpPr txBox="1"/>
          <p:nvPr/>
        </p:nvSpPr>
        <p:spPr>
          <a:xfrm>
            <a:off x="554824" y="392878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4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4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6"/>
          <p:cNvGrpSpPr/>
          <p:nvPr/>
        </p:nvGrpSpPr>
        <p:grpSpPr>
          <a:xfrm>
            <a:off x="554825" y="1393762"/>
            <a:ext cx="6970799" cy="2895473"/>
            <a:chOff x="0" y="-1"/>
            <a:chExt cx="7848942" cy="4100648"/>
          </a:xfrm>
        </p:grpSpPr>
        <p:grpSp>
          <p:nvGrpSpPr>
            <p:cNvPr id="66" name="Google Shape;66;p36"/>
            <p:cNvGrpSpPr/>
            <p:nvPr/>
          </p:nvGrpSpPr>
          <p:grpSpPr>
            <a:xfrm>
              <a:off x="0" y="290386"/>
              <a:ext cx="1584488" cy="1011301"/>
              <a:chOff x="0" y="0"/>
              <a:chExt cx="1584488" cy="1011300"/>
            </a:xfrm>
          </p:grpSpPr>
          <p:sp>
            <p:nvSpPr>
              <p:cNvPr id="67" name="Google Shape;67;p36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A1E4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36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36"/>
              <p:cNvSpPr/>
              <p:nvPr/>
            </p:nvSpPr>
            <p:spPr>
              <a:xfrm>
                <a:off x="318" y="150823"/>
                <a:ext cx="1584170" cy="7086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425" tIns="11425" rIns="11425" bIns="1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pl-PL" sz="1000" b="1" i="0" u="none" strike="noStrike" cap="none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PODMIOT OPISUJĄCY KWALIFIKACJĘ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" name="Google Shape;70;p36"/>
            <p:cNvGrpSpPr/>
            <p:nvPr/>
          </p:nvGrpSpPr>
          <p:grpSpPr>
            <a:xfrm>
              <a:off x="2088232" y="290385"/>
              <a:ext cx="1584488" cy="1011301"/>
              <a:chOff x="0" y="0"/>
              <a:chExt cx="1584488" cy="1011300"/>
            </a:xfrm>
          </p:grpSpPr>
          <p:sp>
            <p:nvSpPr>
              <p:cNvPr id="71" name="Google Shape;71;p36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A1E4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36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36"/>
              <p:cNvSpPr/>
              <p:nvPr/>
            </p:nvSpPr>
            <p:spPr>
              <a:xfrm>
                <a:off x="318" y="265123"/>
                <a:ext cx="1584170" cy="4800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425" tIns="11425" rIns="11425" bIns="1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pl-PL" sz="1000" b="1" i="0" u="none" strike="noStrike" cap="none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MINISTER WŁAŚCIWY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" name="Google Shape;74;p36"/>
            <p:cNvSpPr/>
            <p:nvPr/>
          </p:nvSpPr>
          <p:spPr>
            <a:xfrm>
              <a:off x="4176464" y="290384"/>
              <a:ext cx="1584169" cy="10113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A1E4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" name="Google Shape;75;p36"/>
            <p:cNvGrpSpPr/>
            <p:nvPr/>
          </p:nvGrpSpPr>
          <p:grpSpPr>
            <a:xfrm>
              <a:off x="4176464" y="290384"/>
              <a:ext cx="1584488" cy="1011301"/>
              <a:chOff x="0" y="0"/>
              <a:chExt cx="1584488" cy="1011300"/>
            </a:xfrm>
          </p:grpSpPr>
          <p:sp>
            <p:nvSpPr>
              <p:cNvPr id="76" name="Google Shape;76;p36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36"/>
              <p:cNvSpPr/>
              <p:nvPr/>
            </p:nvSpPr>
            <p:spPr>
              <a:xfrm>
                <a:off x="318" y="265123"/>
                <a:ext cx="1584170" cy="4800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425" tIns="11425" rIns="11425" bIns="1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pl-PL" sz="1000" b="1" i="0" u="none" strike="noStrike" cap="none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INSTYTUCJA CERTYFIKUJĄCA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" name="Google Shape;78;p36"/>
            <p:cNvGrpSpPr/>
            <p:nvPr/>
          </p:nvGrpSpPr>
          <p:grpSpPr>
            <a:xfrm>
              <a:off x="6264688" y="290386"/>
              <a:ext cx="1584254" cy="1011301"/>
              <a:chOff x="0" y="0"/>
              <a:chExt cx="1584254" cy="1011300"/>
            </a:xfrm>
          </p:grpSpPr>
          <p:sp>
            <p:nvSpPr>
              <p:cNvPr id="79" name="Google Shape;79;p36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A1E4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36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36"/>
              <p:cNvSpPr/>
              <p:nvPr/>
            </p:nvSpPr>
            <p:spPr>
              <a:xfrm>
                <a:off x="85" y="36887"/>
                <a:ext cx="1584169" cy="9372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1425" tIns="11425" rIns="11425" bIns="1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pl-PL" sz="1000" b="1" i="0" u="none" strike="noStrike" cap="none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PODMIOT ZEWNĘTRZNEGO ZAPEWNIANIA JAKOŚCI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" name="Google Shape;82;p36"/>
            <p:cNvGrpSpPr/>
            <p:nvPr/>
          </p:nvGrpSpPr>
          <p:grpSpPr>
            <a:xfrm>
              <a:off x="0" y="1689867"/>
              <a:ext cx="1584169" cy="1011301"/>
              <a:chOff x="0" y="0"/>
              <a:chExt cx="1584169" cy="1011300"/>
            </a:xfrm>
          </p:grpSpPr>
          <p:sp>
            <p:nvSpPr>
              <p:cNvPr id="83" name="Google Shape;83;p36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6E1F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36"/>
              <p:cNvSpPr/>
              <p:nvPr/>
            </p:nvSpPr>
            <p:spPr>
              <a:xfrm>
                <a:off x="183053" y="233948"/>
                <a:ext cx="1218062" cy="52832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l-PL" sz="900" b="1" i="0" u="none" strike="noStrike" cap="none">
                    <a:solidFill>
                      <a:srgbClr val="0C0C0C"/>
                    </a:solidFill>
                    <a:latin typeface="Avenir"/>
                    <a:ea typeface="Avenir"/>
                    <a:cs typeface="Avenir"/>
                    <a:sym typeface="Avenir"/>
                  </a:rPr>
                  <a:t>OPISANIE KWALIFIKACJI</a:t>
                </a:r>
                <a:endParaRPr sz="2400" b="0" i="0" u="none" strike="noStrike" cap="non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" name="Google Shape;85;p36"/>
            <p:cNvGrpSpPr/>
            <p:nvPr/>
          </p:nvGrpSpPr>
          <p:grpSpPr>
            <a:xfrm>
              <a:off x="2088232" y="1689866"/>
              <a:ext cx="1584169" cy="1011301"/>
              <a:chOff x="0" y="0"/>
              <a:chExt cx="1584169" cy="1011300"/>
            </a:xfrm>
          </p:grpSpPr>
          <p:sp>
            <p:nvSpPr>
              <p:cNvPr id="86" name="Google Shape;86;p36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6E1F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36"/>
              <p:cNvSpPr/>
              <p:nvPr/>
            </p:nvSpPr>
            <p:spPr>
              <a:xfrm>
                <a:off x="185604" y="233949"/>
                <a:ext cx="1219648" cy="52832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l-PL" sz="900" b="1" i="0" u="none" strike="noStrike" cap="none">
                    <a:solidFill>
                      <a:srgbClr val="0C0C0C"/>
                    </a:solidFill>
                    <a:latin typeface="Avenir"/>
                    <a:ea typeface="Avenir"/>
                    <a:cs typeface="Avenir"/>
                    <a:sym typeface="Avenir"/>
                  </a:rPr>
                  <a:t>WŁĄCZENIE KWALIFIKACJI</a:t>
                </a:r>
                <a:endParaRPr sz="2400" b="0" i="0" u="none" strike="noStrike" cap="non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8" name="Google Shape;88;p36"/>
            <p:cNvCxnSpPr/>
            <p:nvPr/>
          </p:nvCxnSpPr>
          <p:spPr>
            <a:xfrm flipH="1">
              <a:off x="792129" y="1301028"/>
              <a:ext cx="1" cy="389497"/>
            </a:xfrm>
            <a:prstGeom prst="straightConnector1">
              <a:avLst/>
            </a:pr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89" name="Google Shape;89;p36"/>
            <p:cNvCxnSpPr/>
            <p:nvPr/>
          </p:nvCxnSpPr>
          <p:spPr>
            <a:xfrm>
              <a:off x="2879691" y="1301028"/>
              <a:ext cx="1" cy="389497"/>
            </a:xfrm>
            <a:prstGeom prst="straightConnector1">
              <a:avLst/>
            </a:pr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90" name="Google Shape;90;p36"/>
            <p:cNvGrpSpPr/>
            <p:nvPr/>
          </p:nvGrpSpPr>
          <p:grpSpPr>
            <a:xfrm>
              <a:off x="4176463" y="1689865"/>
              <a:ext cx="1584169" cy="1011301"/>
              <a:chOff x="0" y="0"/>
              <a:chExt cx="1584169" cy="1011300"/>
            </a:xfrm>
          </p:grpSpPr>
          <p:sp>
            <p:nvSpPr>
              <p:cNvPr id="91" name="Google Shape;91;p36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6E1F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36"/>
              <p:cNvSpPr/>
              <p:nvPr/>
            </p:nvSpPr>
            <p:spPr>
              <a:xfrm>
                <a:off x="183050" y="237919"/>
                <a:ext cx="1218061" cy="52832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l-PL" sz="900" b="1" i="0" u="none" strike="noStrike" cap="none">
                    <a:solidFill>
                      <a:srgbClr val="0C0C0C"/>
                    </a:solidFill>
                    <a:latin typeface="Avenir"/>
                    <a:ea typeface="Avenir"/>
                    <a:cs typeface="Avenir"/>
                    <a:sym typeface="Avenir"/>
                  </a:rPr>
                  <a:t>NADAWANIE KWALIFIKACJI</a:t>
                </a:r>
                <a:endParaRPr sz="2400" b="0" i="0" u="none" strike="noStrike" cap="non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3" name="Google Shape;93;p36"/>
            <p:cNvCxnSpPr/>
            <p:nvPr/>
          </p:nvCxnSpPr>
          <p:spPr>
            <a:xfrm>
              <a:off x="4968841" y="1301028"/>
              <a:ext cx="1" cy="389497"/>
            </a:xfrm>
            <a:prstGeom prst="straightConnector1">
              <a:avLst/>
            </a:pr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94" name="Google Shape;94;p36"/>
            <p:cNvGrpSpPr/>
            <p:nvPr/>
          </p:nvGrpSpPr>
          <p:grpSpPr>
            <a:xfrm>
              <a:off x="6264688" y="1689867"/>
              <a:ext cx="1584169" cy="1011301"/>
              <a:chOff x="0" y="0"/>
              <a:chExt cx="1584169" cy="1011300"/>
            </a:xfrm>
          </p:grpSpPr>
          <p:sp>
            <p:nvSpPr>
              <p:cNvPr id="95" name="Google Shape;95;p36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6E1F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36"/>
              <p:cNvSpPr/>
              <p:nvPr/>
            </p:nvSpPr>
            <p:spPr>
              <a:xfrm>
                <a:off x="181099" y="116780"/>
                <a:ext cx="1219648" cy="76200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l-PL" sz="900" b="1" i="0" u="none" strike="noStrike" cap="none">
                    <a:solidFill>
                      <a:srgbClr val="0C0C0C"/>
                    </a:solidFill>
                    <a:latin typeface="Avenir"/>
                    <a:ea typeface="Avenir"/>
                    <a:cs typeface="Avenir"/>
                    <a:sym typeface="Avenir"/>
                  </a:rPr>
                  <a:t>ZEWNĘTRZNE ZAPEWNIANIE JAKOŚCI</a:t>
                </a:r>
                <a:endParaRPr sz="2400" b="0" i="0" u="none" strike="noStrike" cap="non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97;p36"/>
            <p:cNvGrpSpPr/>
            <p:nvPr/>
          </p:nvGrpSpPr>
          <p:grpSpPr>
            <a:xfrm>
              <a:off x="4176464" y="3089346"/>
              <a:ext cx="1584169" cy="1011301"/>
              <a:chOff x="0" y="0"/>
              <a:chExt cx="1584169" cy="1011300"/>
            </a:xfrm>
          </p:grpSpPr>
          <p:sp>
            <p:nvSpPr>
              <p:cNvPr id="98" name="Google Shape;98;p36"/>
              <p:cNvSpPr/>
              <p:nvPr/>
            </p:nvSpPr>
            <p:spPr>
              <a:xfrm>
                <a:off x="0" y="0"/>
                <a:ext cx="1584169" cy="1011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36"/>
              <p:cNvSpPr/>
              <p:nvPr/>
            </p:nvSpPr>
            <p:spPr>
              <a:xfrm>
                <a:off x="183347" y="124649"/>
                <a:ext cx="1218062" cy="76200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l-PL" sz="900" b="1" i="0" u="none" strike="noStrike" cap="none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WEWNĘTRZNE ZAPEWNIANIE JAKOŚCI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" name="Google Shape;100;p36"/>
            <p:cNvSpPr/>
            <p:nvPr/>
          </p:nvSpPr>
          <p:spPr>
            <a:xfrm>
              <a:off x="4962690" y="2701762"/>
              <a:ext cx="2542" cy="3875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599"/>
                  </a:moveTo>
                  <a:cubicBezTo>
                    <a:pt x="14400" y="14399"/>
                    <a:pt x="7199" y="7200"/>
                    <a:pt x="0" y="0"/>
                  </a:cubicBezTo>
                </a:path>
              </a:pathLst>
            </a:cu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1" name="Google Shape;101;p36"/>
            <p:cNvCxnSpPr/>
            <p:nvPr/>
          </p:nvCxnSpPr>
          <p:spPr>
            <a:xfrm>
              <a:off x="7056404" y="1301028"/>
              <a:ext cx="1" cy="389497"/>
            </a:xfrm>
            <a:prstGeom prst="straightConnector1">
              <a:avLst/>
            </a:pr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02" name="Google Shape;102;p36"/>
            <p:cNvSpPr/>
            <p:nvPr/>
          </p:nvSpPr>
          <p:spPr>
            <a:xfrm>
              <a:off x="5760788" y="2195515"/>
              <a:ext cx="503901" cy="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599" y="21599"/>
                  </a:moveTo>
                  <a:cubicBezTo>
                    <a:pt x="14399" y="14399"/>
                    <a:pt x="7200" y="7200"/>
                    <a:pt x="0" y="0"/>
                  </a:cubicBezTo>
                </a:path>
              </a:pathLst>
            </a:cu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6"/>
            <p:cNvSpPr/>
            <p:nvPr/>
          </p:nvSpPr>
          <p:spPr>
            <a:xfrm>
              <a:off x="1584325" y="2195516"/>
              <a:ext cx="503908" cy="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599"/>
                  </a:moveTo>
                  <a:cubicBezTo>
                    <a:pt x="7200" y="14399"/>
                    <a:pt x="14399" y="7200"/>
                    <a:pt x="21599" y="0"/>
                  </a:cubicBezTo>
                </a:path>
              </a:pathLst>
            </a:cu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6"/>
            <p:cNvSpPr/>
            <p:nvPr/>
          </p:nvSpPr>
          <p:spPr>
            <a:xfrm>
              <a:off x="3672557" y="2195515"/>
              <a:ext cx="503907" cy="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599"/>
                  </a:moveTo>
                  <a:cubicBezTo>
                    <a:pt x="7200" y="14399"/>
                    <a:pt x="14399" y="7200"/>
                    <a:pt x="21599" y="0"/>
                  </a:cubicBezTo>
                </a:path>
              </a:pathLst>
            </a:cu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6"/>
            <p:cNvSpPr/>
            <p:nvPr/>
          </p:nvSpPr>
          <p:spPr>
            <a:xfrm rot="-5400000">
              <a:off x="3779371" y="-2987243"/>
              <a:ext cx="289792" cy="626427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1099" y="21599"/>
                  </a:lnTo>
                </a:path>
              </a:pathLst>
            </a:custGeom>
            <a:noFill/>
            <a:ln w="25400" cap="flat" cmpd="sng">
              <a:solidFill>
                <a:srgbClr val="A0A0A0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ajd tytułowy">
  <p:cSld name="1_Slajd tytułow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 txBox="1">
            <a:spLocks noGrp="1"/>
          </p:cNvSpPr>
          <p:nvPr>
            <p:ph type="title"/>
          </p:nvPr>
        </p:nvSpPr>
        <p:spPr>
          <a:xfrm>
            <a:off x="435739" y="2085580"/>
            <a:ext cx="7886700" cy="34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3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body" idx="1"/>
          </p:nvPr>
        </p:nvSpPr>
        <p:spPr>
          <a:xfrm>
            <a:off x="435739" y="2496757"/>
            <a:ext cx="7886700" cy="34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022" marR="0" lvl="0" indent="-368156" algn="l" rtl="0">
              <a:lnSpc>
                <a:spcPct val="90000"/>
              </a:lnSpc>
              <a:spcBef>
                <a:spcPts val="783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042" marR="0" lvl="1" indent="-349113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063" marR="0" lvl="2" indent="-330071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083" marR="0" lvl="3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106" marR="0" lvl="4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126" marR="0" lvl="5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147" marR="0" lvl="6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6168" marR="0" lvl="7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3189" marR="0" lvl="8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" name="Google Shape;1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5086" y="293190"/>
            <a:ext cx="2192593" cy="1233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12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>
  <p:cSld name="Slajd tytułow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4"/>
          <p:cNvSpPr/>
          <p:nvPr/>
        </p:nvSpPr>
        <p:spPr>
          <a:xfrm>
            <a:off x="2556739" y="1565100"/>
            <a:ext cx="3844062" cy="8822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pl-PL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Instytut Badań Edukacyjnych</a:t>
            </a:r>
            <a:endParaRPr/>
          </a:p>
          <a:p>
            <a:r>
              <a:rPr lang="pl-PL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ul. Górczewska 8, 01-180 Warszawa</a:t>
            </a:r>
            <a:endParaRPr/>
          </a:p>
          <a:p>
            <a:r>
              <a:rPr lang="pl-PL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tel.: (22) 241 71 00, e-mail: tranzycja@ibe.edu.pl 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u="sng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44"/>
          <p:cNvPicPr preferRelativeResize="0"/>
          <p:nvPr/>
        </p:nvPicPr>
        <p:blipFill>
          <a:blip r:embed="rId2"/>
          <a:srcRect/>
          <a:stretch/>
        </p:blipFill>
        <p:spPr>
          <a:xfrm>
            <a:off x="2405575" y="994280"/>
            <a:ext cx="1636425" cy="61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667" y="1074713"/>
            <a:ext cx="2192593" cy="1233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44"/>
          <p:cNvCxnSpPr/>
          <p:nvPr/>
        </p:nvCxnSpPr>
        <p:spPr>
          <a:xfrm>
            <a:off x="2365008" y="1128256"/>
            <a:ext cx="0" cy="105450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02358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ajd tytułowy">
  <p:cSld name="3_Slajd tytułow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5"/>
          <p:cNvSpPr/>
          <p:nvPr/>
        </p:nvSpPr>
        <p:spPr>
          <a:xfrm>
            <a:off x="4924637" y="3699044"/>
            <a:ext cx="3856725" cy="1048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pl-PL" sz="1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Instytut Badań Edukacyjnych</a:t>
            </a:r>
            <a:endParaRPr/>
          </a:p>
          <a:p>
            <a:pPr algn="r"/>
            <a:r>
              <a:rPr lang="pl-PL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ul. Górczewska 8, 01-180 Warszawa</a:t>
            </a:r>
            <a:endParaRPr/>
          </a:p>
          <a:p>
            <a:pPr algn="r"/>
            <a:r>
              <a:rPr lang="pl-PL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tel.: (22) 241 71 00, e-mail: tranzycja@ibe.edu.pl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endParaRPr sz="1200" u="sng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45"/>
          <p:cNvPicPr preferRelativeResize="0"/>
          <p:nvPr/>
        </p:nvPicPr>
        <p:blipFill>
          <a:blip r:embed="rId2"/>
          <a:srcRect/>
          <a:stretch/>
        </p:blipFill>
        <p:spPr>
          <a:xfrm>
            <a:off x="6946900" y="2897807"/>
            <a:ext cx="2016745" cy="76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000" y="1580199"/>
            <a:ext cx="2192593" cy="1233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841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lajd tytułowy">
  <p:cSld name="4_Slajd tytułow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510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>
  <p:cSld name="Tytuł i zawartość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body" idx="1"/>
          </p:nvPr>
        </p:nvSpPr>
        <p:spPr>
          <a:xfrm>
            <a:off x="774533" y="1369080"/>
            <a:ext cx="7885477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11089" marR="0" lvl="0" indent="-259241" algn="l" rtl="0">
              <a:lnSpc>
                <a:spcPct val="90000"/>
              </a:lnSpc>
              <a:spcBef>
                <a:spcPts val="681"/>
              </a:spcBef>
              <a:spcAft>
                <a:spcPts val="0"/>
              </a:spcAft>
              <a:buClr>
                <a:srgbClr val="F78F1E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22179" marR="0" lvl="1" indent="-250599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2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3267" marR="0" lvl="2" indent="-241957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0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44357" marR="0" lvl="3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55446" marR="0" lvl="4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535" marR="0" lvl="5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77624" marR="0" lvl="6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88713" marR="0" lvl="7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99801" marR="0" lvl="8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766462" y="594215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Calibri"/>
              <a:buNone/>
              <a:defRPr sz="2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7958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lajd tytułowy">
  <p:cSld name="6_Slajd tytułow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/>
          <p:nvPr/>
        </p:nvSpPr>
        <p:spPr>
          <a:xfrm>
            <a:off x="788277" y="497062"/>
            <a:ext cx="7193697" cy="46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SzPts val="3000"/>
            </a:pPr>
            <a:r>
              <a:rPr lang="pl-PL" sz="2000" b="1">
                <a:solidFill>
                  <a:srgbClr val="F78F1E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0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0"/>
          <p:cNvSpPr txBox="1"/>
          <p:nvPr/>
        </p:nvSpPr>
        <p:spPr>
          <a:xfrm>
            <a:off x="1114459" y="1085971"/>
            <a:ext cx="5883528" cy="322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4987" indent="-174987"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Prowadzenie szkoleń, warsztatów i treningów dla osób dorosłych pracujących </a:t>
            </a:r>
            <a:br>
              <a:rPr lang="pl-PL" sz="800">
                <a:latin typeface="Calibri"/>
                <a:ea typeface="Calibri"/>
                <a:cs typeface="Calibri"/>
                <a:sym typeface="Calibri"/>
              </a:rPr>
            </a:b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w organizacjach biznesowych i instytucjach administracji publicznej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4987" indent="-174987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Instruktor stylizacji paznokci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4987" indent="-174987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Instruktor stylizacji rzęs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4987" indent="-174987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Obsługa procesów kadrowo-płacowych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4987" indent="-174987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Praca z dzieckiem metodą Marii Montessori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4987" indent="-174987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Doradzanie w zakresie finansów osobistych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4987" indent="-174987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Planowanie i prowadzenie zajęć z kiteboardingu w ramach cyklu szkoleniowego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4987" indent="-174987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Organizowanie pobytu i działań edukacyjno-krajoznawczych </a:t>
            </a:r>
            <a:br>
              <a:rPr lang="pl-PL" sz="800">
                <a:latin typeface="Calibri"/>
                <a:ea typeface="Calibri"/>
                <a:cs typeface="Calibri"/>
                <a:sym typeface="Calibri"/>
              </a:rPr>
            </a:b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na terenach wiejskich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4987" indent="-174987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Przygotowywanie potraw zgodnie z trendami rynkowymi i zasadami </a:t>
            </a:r>
            <a:br>
              <a:rPr lang="pl-PL" sz="800">
                <a:latin typeface="Calibri"/>
                <a:ea typeface="Calibri"/>
                <a:cs typeface="Calibri"/>
                <a:sym typeface="Calibri"/>
              </a:rPr>
            </a:b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zdrowego żywienia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362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ajd tytułowy">
  <p:cSld name="2_Slajd tytułow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/>
          <p:nvPr/>
        </p:nvSpPr>
        <p:spPr>
          <a:xfrm>
            <a:off x="788277" y="497063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SzPts val="3000"/>
            </a:pPr>
            <a:r>
              <a:rPr lang="pl-PL" sz="2000" b="1">
                <a:solidFill>
                  <a:srgbClr val="F78F1E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0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" name="Google Shape;38;p31"/>
          <p:cNvGraphicFramePr/>
          <p:nvPr/>
        </p:nvGraphicFramePr>
        <p:xfrm>
          <a:off x="788276" y="1156208"/>
          <a:ext cx="2042070" cy="204201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22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0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79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8F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EFEKTY KSZTAŁCENIA 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8F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7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1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WIEDZA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wie, jak przebiega rozwój człowieka w ujęciu holistycznym, </a:t>
                      </a:r>
                      <a:br>
                        <a:rPr lang="pl-PL" sz="1100" u="none" strike="noStrike" cap="none"/>
                      </a:b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poszczególnych okresach rozwojowych.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9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1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UMIEJĘTNOŚCI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posiada umiejętność obserwowania, interpretowania </a:t>
                      </a:r>
                      <a:br>
                        <a:rPr lang="pl-PL" sz="1100" u="none" strike="noStrike" cap="none"/>
                      </a:b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wyjaśniania sytuacji psychologicznych oraz relacji między nimi </a:t>
                      </a:r>
                      <a:br>
                        <a:rPr lang="pl-PL" sz="1100" u="none" strike="noStrike" cap="none"/>
                      </a:b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kontekście rozwojowym.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29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1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KOMPETENCJE SPOŁECZNE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potrafi przyjmować odpowiedzialność za własne przygotowanie do pracy, podejmowane decyzje, prowadzone działania oraz ich skutki.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689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ajd tytułowy">
  <p:cSld name="1_Slajd tytułow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2"/>
          <p:cNvSpPr txBox="1"/>
          <p:nvPr/>
        </p:nvSpPr>
        <p:spPr>
          <a:xfrm>
            <a:off x="788277" y="497063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SzPts val="3000"/>
            </a:pPr>
            <a:r>
              <a:rPr lang="pl-PL" sz="2000" b="1">
                <a:solidFill>
                  <a:srgbClr val="F78F1E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0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" name="Google Shape;41;p32"/>
          <p:cNvGrpSpPr/>
          <p:nvPr/>
        </p:nvGrpSpPr>
        <p:grpSpPr>
          <a:xfrm>
            <a:off x="1049223" y="1490917"/>
            <a:ext cx="1407215" cy="714081"/>
            <a:chOff x="0" y="0"/>
            <a:chExt cx="1584488" cy="1011300"/>
          </a:xfrm>
        </p:grpSpPr>
        <p:sp>
          <p:nvSpPr>
            <p:cNvPr id="42" name="Google Shape;42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2"/>
            <p:cNvSpPr/>
            <p:nvPr/>
          </p:nvSpPr>
          <p:spPr>
            <a:xfrm>
              <a:off x="318" y="150823"/>
              <a:ext cx="1584170" cy="7086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algn="ctr">
                <a:buSzPts val="1300"/>
              </a:pPr>
              <a:r>
                <a:rPr lang="pl-PL" sz="900" b="1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PODMIOT OPISUJĄCY KWALIFIKACJĘ</a:t>
              </a:r>
              <a:endParaRPr sz="1600"/>
            </a:p>
          </p:txBody>
        </p:sp>
      </p:grpSp>
      <p:grpSp>
        <p:nvGrpSpPr>
          <p:cNvPr id="45" name="Google Shape;45;p32"/>
          <p:cNvGrpSpPr/>
          <p:nvPr/>
        </p:nvGrpSpPr>
        <p:grpSpPr>
          <a:xfrm>
            <a:off x="2903822" y="1490917"/>
            <a:ext cx="1407215" cy="714081"/>
            <a:chOff x="0" y="0"/>
            <a:chExt cx="1584488" cy="1011300"/>
          </a:xfrm>
        </p:grpSpPr>
        <p:sp>
          <p:nvSpPr>
            <p:cNvPr id="46" name="Google Shape;46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2"/>
            <p:cNvSpPr/>
            <p:nvPr/>
          </p:nvSpPr>
          <p:spPr>
            <a:xfrm>
              <a:off x="318" y="265123"/>
              <a:ext cx="1584170" cy="4800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algn="ctr">
                <a:buSzPts val="1300"/>
              </a:pPr>
              <a:r>
                <a:rPr lang="pl-PL" sz="900" b="1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MINISTER WŁAŚCIWY</a:t>
              </a:r>
              <a:endParaRPr sz="1600"/>
            </a:p>
          </p:txBody>
        </p:sp>
      </p:grpSp>
      <p:sp>
        <p:nvSpPr>
          <p:cNvPr id="49" name="Google Shape;49;p32"/>
          <p:cNvSpPr/>
          <p:nvPr/>
        </p:nvSpPr>
        <p:spPr>
          <a:xfrm>
            <a:off x="4758421" y="1490917"/>
            <a:ext cx="1406931" cy="7140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A1E4"/>
          </a:solidFill>
          <a:ln>
            <a:noFill/>
          </a:ln>
        </p:spPr>
        <p:txBody>
          <a:bodyPr spcFirstLastPara="1" wrap="square" lIns="31095" tIns="31095" rIns="31095" bIns="31095" anchor="t" anchorCtr="0">
            <a:noAutofit/>
          </a:bodyPr>
          <a:lstStyle/>
          <a:p>
            <a:pPr>
              <a:buSzPts val="1400"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" name="Google Shape;50;p32"/>
          <p:cNvGrpSpPr/>
          <p:nvPr/>
        </p:nvGrpSpPr>
        <p:grpSpPr>
          <a:xfrm>
            <a:off x="4758422" y="1490917"/>
            <a:ext cx="1407215" cy="714081"/>
            <a:chOff x="0" y="0"/>
            <a:chExt cx="1584488" cy="1011300"/>
          </a:xfrm>
        </p:grpSpPr>
        <p:sp>
          <p:nvSpPr>
            <p:cNvPr id="51" name="Google Shape;51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2"/>
            <p:cNvSpPr/>
            <p:nvPr/>
          </p:nvSpPr>
          <p:spPr>
            <a:xfrm>
              <a:off x="318" y="265123"/>
              <a:ext cx="1584170" cy="4800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algn="ctr">
                <a:buSzPts val="1300"/>
              </a:pPr>
              <a:r>
                <a:rPr lang="pl-PL" sz="900" b="1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INSTYTUCJA CERTYFIKUJĄCA</a:t>
              </a:r>
              <a:endParaRPr sz="1600"/>
            </a:p>
          </p:txBody>
        </p:sp>
      </p:grpSp>
      <p:grpSp>
        <p:nvGrpSpPr>
          <p:cNvPr id="53" name="Google Shape;53;p32"/>
          <p:cNvGrpSpPr/>
          <p:nvPr/>
        </p:nvGrpSpPr>
        <p:grpSpPr>
          <a:xfrm>
            <a:off x="6613014" y="1490917"/>
            <a:ext cx="1407007" cy="714081"/>
            <a:chOff x="0" y="0"/>
            <a:chExt cx="1584254" cy="1011300"/>
          </a:xfrm>
        </p:grpSpPr>
        <p:sp>
          <p:nvSpPr>
            <p:cNvPr id="54" name="Google Shape;54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2"/>
            <p:cNvSpPr/>
            <p:nvPr/>
          </p:nvSpPr>
          <p:spPr>
            <a:xfrm>
              <a:off x="85" y="36887"/>
              <a:ext cx="1584169" cy="9372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algn="ctr">
                <a:buSzPts val="1300"/>
              </a:pPr>
              <a:r>
                <a:rPr lang="pl-PL" sz="900" b="1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PODMIOT ZEWNĘTRZNEGO ZAPEWNIANIA JAKOŚCI</a:t>
              </a:r>
              <a:endParaRPr sz="1600"/>
            </a:p>
          </p:txBody>
        </p:sp>
      </p:grpSp>
      <p:grpSp>
        <p:nvGrpSpPr>
          <p:cNvPr id="57" name="Google Shape;57;p32"/>
          <p:cNvGrpSpPr/>
          <p:nvPr/>
        </p:nvGrpSpPr>
        <p:grpSpPr>
          <a:xfrm>
            <a:off x="1049224" y="2479093"/>
            <a:ext cx="1406931" cy="714081"/>
            <a:chOff x="0" y="0"/>
            <a:chExt cx="1584169" cy="1011300"/>
          </a:xfrm>
        </p:grpSpPr>
        <p:sp>
          <p:nvSpPr>
            <p:cNvPr id="58" name="Google Shape;58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2"/>
            <p:cNvSpPr/>
            <p:nvPr/>
          </p:nvSpPr>
          <p:spPr>
            <a:xfrm>
              <a:off x="183053" y="233948"/>
              <a:ext cx="1218062" cy="5283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115000"/>
                </a:lnSpc>
                <a:buSzPts val="1200"/>
              </a:pPr>
              <a:r>
                <a:rPr lang="pl-PL" sz="800" b="1">
                  <a:latin typeface="Avenir"/>
                  <a:ea typeface="Avenir"/>
                  <a:cs typeface="Avenir"/>
                  <a:sym typeface="Avenir"/>
                </a:rPr>
                <a:t>OPISANIE KWALIFIKACJI</a:t>
              </a:r>
              <a:endParaRPr sz="1600"/>
            </a:p>
          </p:txBody>
        </p:sp>
      </p:grpSp>
      <p:grpSp>
        <p:nvGrpSpPr>
          <p:cNvPr id="60" name="Google Shape;60;p32"/>
          <p:cNvGrpSpPr/>
          <p:nvPr/>
        </p:nvGrpSpPr>
        <p:grpSpPr>
          <a:xfrm>
            <a:off x="2903823" y="2479093"/>
            <a:ext cx="1406931" cy="714081"/>
            <a:chOff x="0" y="0"/>
            <a:chExt cx="1584169" cy="1011300"/>
          </a:xfrm>
        </p:grpSpPr>
        <p:sp>
          <p:nvSpPr>
            <p:cNvPr id="61" name="Google Shape;61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2"/>
            <p:cNvSpPr/>
            <p:nvPr/>
          </p:nvSpPr>
          <p:spPr>
            <a:xfrm>
              <a:off x="185604" y="233949"/>
              <a:ext cx="1219648" cy="5283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115000"/>
                </a:lnSpc>
                <a:buSzPts val="1200"/>
              </a:pPr>
              <a:r>
                <a:rPr lang="pl-PL" sz="800" b="1">
                  <a:latin typeface="Avenir"/>
                  <a:ea typeface="Avenir"/>
                  <a:cs typeface="Avenir"/>
                  <a:sym typeface="Avenir"/>
                </a:rPr>
                <a:t>WŁĄCZENIE KWALIFIKACJI</a:t>
              </a:r>
              <a:endParaRPr sz="1600"/>
            </a:p>
          </p:txBody>
        </p:sp>
      </p:grpSp>
      <p:cxnSp>
        <p:nvCxnSpPr>
          <p:cNvPr id="63" name="Google Shape;63;p32"/>
          <p:cNvCxnSpPr/>
          <p:nvPr/>
        </p:nvCxnSpPr>
        <p:spPr>
          <a:xfrm flipH="1">
            <a:off x="1752730" y="2204534"/>
            <a:ext cx="1" cy="275024"/>
          </a:xfrm>
          <a:prstGeom prst="straightConnector1">
            <a:avLst/>
          </a:pr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" name="Google Shape;64;p32"/>
          <p:cNvCxnSpPr/>
          <p:nvPr/>
        </p:nvCxnSpPr>
        <p:spPr>
          <a:xfrm>
            <a:off x="3606734" y="2204534"/>
            <a:ext cx="1" cy="275024"/>
          </a:xfrm>
          <a:prstGeom prst="straightConnector1">
            <a:avLst/>
          </a:pr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65" name="Google Shape;65;p32"/>
          <p:cNvGrpSpPr/>
          <p:nvPr/>
        </p:nvGrpSpPr>
        <p:grpSpPr>
          <a:xfrm>
            <a:off x="4758421" y="2479091"/>
            <a:ext cx="1406931" cy="714081"/>
            <a:chOff x="0" y="0"/>
            <a:chExt cx="1584169" cy="1011300"/>
          </a:xfrm>
        </p:grpSpPr>
        <p:sp>
          <p:nvSpPr>
            <p:cNvPr id="66" name="Google Shape;66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2"/>
            <p:cNvSpPr/>
            <p:nvPr/>
          </p:nvSpPr>
          <p:spPr>
            <a:xfrm>
              <a:off x="183050" y="237919"/>
              <a:ext cx="1218061" cy="5283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115000"/>
                </a:lnSpc>
                <a:buSzPts val="1200"/>
              </a:pPr>
              <a:r>
                <a:rPr lang="pl-PL" sz="800" b="1">
                  <a:latin typeface="Avenir"/>
                  <a:ea typeface="Avenir"/>
                  <a:cs typeface="Avenir"/>
                  <a:sym typeface="Avenir"/>
                </a:rPr>
                <a:t>NADAWANIE KWALIFIKACJI</a:t>
              </a:r>
              <a:endParaRPr sz="1600"/>
            </a:p>
          </p:txBody>
        </p:sp>
      </p:grpSp>
      <p:cxnSp>
        <p:nvCxnSpPr>
          <p:cNvPr id="68" name="Google Shape;68;p32"/>
          <p:cNvCxnSpPr/>
          <p:nvPr/>
        </p:nvCxnSpPr>
        <p:spPr>
          <a:xfrm>
            <a:off x="5462150" y="2204534"/>
            <a:ext cx="1" cy="275024"/>
          </a:xfrm>
          <a:prstGeom prst="straightConnector1">
            <a:avLst/>
          </a:pr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69" name="Google Shape;69;p32"/>
          <p:cNvGrpSpPr/>
          <p:nvPr/>
        </p:nvGrpSpPr>
        <p:grpSpPr>
          <a:xfrm>
            <a:off x="6613014" y="2479093"/>
            <a:ext cx="1406931" cy="714081"/>
            <a:chOff x="0" y="0"/>
            <a:chExt cx="1584169" cy="1011300"/>
          </a:xfrm>
        </p:grpSpPr>
        <p:sp>
          <p:nvSpPr>
            <p:cNvPr id="70" name="Google Shape;70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2"/>
            <p:cNvSpPr/>
            <p:nvPr/>
          </p:nvSpPr>
          <p:spPr>
            <a:xfrm>
              <a:off x="181099" y="116780"/>
              <a:ext cx="1219648" cy="7620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115000"/>
                </a:lnSpc>
                <a:buSzPts val="1200"/>
              </a:pPr>
              <a:r>
                <a:rPr lang="pl-PL" sz="800" b="1">
                  <a:latin typeface="Avenir"/>
                  <a:ea typeface="Avenir"/>
                  <a:cs typeface="Avenir"/>
                  <a:sym typeface="Avenir"/>
                </a:rPr>
                <a:t>ZEWNĘTRZNE ZAPEWNIANIE JAKOŚCI</a:t>
              </a:r>
              <a:endParaRPr sz="1600"/>
            </a:p>
          </p:txBody>
        </p:sp>
      </p:grpSp>
      <p:grpSp>
        <p:nvGrpSpPr>
          <p:cNvPr id="72" name="Google Shape;72;p32"/>
          <p:cNvGrpSpPr/>
          <p:nvPr/>
        </p:nvGrpSpPr>
        <p:grpSpPr>
          <a:xfrm>
            <a:off x="4758421" y="3467268"/>
            <a:ext cx="1406931" cy="714081"/>
            <a:chOff x="0" y="0"/>
            <a:chExt cx="1584169" cy="1011300"/>
          </a:xfrm>
        </p:grpSpPr>
        <p:sp>
          <p:nvSpPr>
            <p:cNvPr id="73" name="Google Shape;73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2"/>
            <p:cNvSpPr/>
            <p:nvPr/>
          </p:nvSpPr>
          <p:spPr>
            <a:xfrm>
              <a:off x="183347" y="124649"/>
              <a:ext cx="1218062" cy="7620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115000"/>
                </a:lnSpc>
                <a:buSzPts val="1200"/>
              </a:pPr>
              <a:r>
                <a:rPr lang="pl-PL" sz="800" b="1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WEWNĘTRZNE ZAPEWNIANIE JAKOŚCI</a:t>
              </a:r>
              <a:endParaRPr sz="1600"/>
            </a:p>
          </p:txBody>
        </p:sp>
      </p:grpSp>
      <p:sp>
        <p:nvSpPr>
          <p:cNvPr id="75" name="Google Shape;75;p32"/>
          <p:cNvSpPr/>
          <p:nvPr/>
        </p:nvSpPr>
        <p:spPr>
          <a:xfrm>
            <a:off x="5456685" y="3193594"/>
            <a:ext cx="2258" cy="2736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599"/>
                </a:moveTo>
                <a:cubicBezTo>
                  <a:pt x="14400" y="14399"/>
                  <a:pt x="7199" y="7200"/>
                  <a:pt x="0" y="0"/>
                </a:cubicBezTo>
              </a:path>
            </a:pathLst>
          </a:cu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208" tIns="31095" rIns="62208" bIns="31095" anchor="t" anchorCtr="0">
            <a:noAutofit/>
          </a:bodyPr>
          <a:lstStyle/>
          <a:p>
            <a:pPr>
              <a:buSzPts val="2051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" name="Google Shape;76;p32"/>
          <p:cNvCxnSpPr/>
          <p:nvPr/>
        </p:nvCxnSpPr>
        <p:spPr>
          <a:xfrm>
            <a:off x="7316154" y="2204534"/>
            <a:ext cx="1" cy="275024"/>
          </a:xfrm>
          <a:prstGeom prst="straightConnector1">
            <a:avLst/>
          </a:pr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7" name="Google Shape;77;p32"/>
          <p:cNvSpPr/>
          <p:nvPr/>
        </p:nvSpPr>
        <p:spPr>
          <a:xfrm>
            <a:off x="6165490" y="2836133"/>
            <a:ext cx="447524" cy="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599" y="21599"/>
                </a:moveTo>
                <a:cubicBezTo>
                  <a:pt x="14399" y="14399"/>
                  <a:pt x="7200" y="7200"/>
                  <a:pt x="0" y="0"/>
                </a:cubicBezTo>
              </a:path>
            </a:pathLst>
          </a:cu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208" tIns="31095" rIns="62208" bIns="31095" anchor="t" anchorCtr="0">
            <a:noAutofit/>
          </a:bodyPr>
          <a:lstStyle/>
          <a:p>
            <a:pPr>
              <a:buSzPts val="2051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2"/>
          <p:cNvSpPr/>
          <p:nvPr/>
        </p:nvSpPr>
        <p:spPr>
          <a:xfrm>
            <a:off x="2456292" y="2836133"/>
            <a:ext cx="447530" cy="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599"/>
                </a:moveTo>
                <a:cubicBezTo>
                  <a:pt x="7200" y="14399"/>
                  <a:pt x="14399" y="7200"/>
                  <a:pt x="21599" y="0"/>
                </a:cubicBezTo>
              </a:path>
            </a:pathLst>
          </a:cu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208" tIns="31095" rIns="62208" bIns="31095" anchor="t" anchorCtr="0">
            <a:noAutofit/>
          </a:bodyPr>
          <a:lstStyle/>
          <a:p>
            <a:pPr>
              <a:buSzPts val="2051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2"/>
          <p:cNvSpPr/>
          <p:nvPr/>
        </p:nvSpPr>
        <p:spPr>
          <a:xfrm>
            <a:off x="4310892" y="2836133"/>
            <a:ext cx="447529" cy="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599"/>
                </a:moveTo>
                <a:cubicBezTo>
                  <a:pt x="7200" y="14399"/>
                  <a:pt x="14399" y="7200"/>
                  <a:pt x="21599" y="0"/>
                </a:cubicBezTo>
              </a:path>
            </a:pathLst>
          </a:cu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208" tIns="31095" rIns="62208" bIns="31095" anchor="t" anchorCtr="0">
            <a:noAutofit/>
          </a:bodyPr>
          <a:lstStyle/>
          <a:p>
            <a:pPr>
              <a:buSzPts val="2051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2"/>
          <p:cNvSpPr/>
          <p:nvPr/>
        </p:nvSpPr>
        <p:spPr>
          <a:xfrm rot="-5400000">
            <a:off x="4432129" y="-1393527"/>
            <a:ext cx="204622" cy="55634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1099" y="21599"/>
                </a:lnTo>
              </a:path>
            </a:pathLst>
          </a:cu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2051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08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>
  <p:cSld name="Dwa elementy zawartości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lajd tytułowy">
  <p:cSld name="5_Slajd tytułow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3"/>
          <p:cNvSpPr txBox="1"/>
          <p:nvPr/>
        </p:nvSpPr>
        <p:spPr>
          <a:xfrm>
            <a:off x="788277" y="497063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SzPts val="3000"/>
            </a:pPr>
            <a:r>
              <a:rPr lang="pl-PL" sz="2000" b="1">
                <a:solidFill>
                  <a:srgbClr val="F78F1E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0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3" name="Google Shape;83;p33"/>
          <p:cNvGraphicFramePr/>
          <p:nvPr/>
        </p:nvGraphicFramePr>
        <p:xfrm>
          <a:off x="788276" y="1085970"/>
          <a:ext cx="2042070" cy="204201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20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20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DZIAŁANIA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8F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DNI OD PODPISANIA UMOWY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8F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208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Podpisanie umowy (klauzula o zmianie nazwy kwalifikacji)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FFFFF"/>
                        </a:gs>
                        <a:gs pos="65001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FFFFF"/>
                        </a:gs>
                        <a:gs pos="65001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Uzgodnienie harmonogramu spotkań i prac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Uzgodnienie listy kwalifikacji, nad którymi pracują grupy ekspertów Wykonawcy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Wykonawca zgłasza listy ekspertów i koordynatorów opisu w podziale na kwalifikacje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21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Zamawiający określa 5 terminów seminariów, w których muszą wziąć udział eksperci główni dla każdej kwalifikacji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Seminaria dla Wykonawców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40–50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Rozpoczyna się opis kwalifikacji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 50. dnia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spotkanie korygujące z każdą firmą w trakcie opisu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Odbiór 1. wersji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Uwagi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Odbiór ostatecznej wersji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215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>
  <p:cSld name="Dwa elementy zawartości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>
            <a:off x="766462" y="594215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Calibri"/>
              <a:buNone/>
              <a:defRPr sz="2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>
            <a:off x="774535" y="1369080"/>
            <a:ext cx="3797469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11089" marR="0" lvl="0" indent="-259241" algn="l" rtl="0">
              <a:lnSpc>
                <a:spcPct val="90000"/>
              </a:lnSpc>
              <a:spcBef>
                <a:spcPts val="681"/>
              </a:spcBef>
              <a:spcAft>
                <a:spcPts val="0"/>
              </a:spcAft>
              <a:buClr>
                <a:srgbClr val="F78F1E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22179" marR="0" lvl="1" indent="-250599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2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3267" marR="0" lvl="2" indent="-241957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0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44357" marR="0" lvl="3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55446" marR="0" lvl="4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535" marR="0" lvl="5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77624" marR="0" lvl="6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88713" marR="0" lvl="7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99801" marR="0" lvl="8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body" idx="2"/>
          </p:nvPr>
        </p:nvSpPr>
        <p:spPr>
          <a:xfrm>
            <a:off x="4854471" y="1369080"/>
            <a:ext cx="3797469" cy="3263313"/>
          </a:xfrm>
          <a:prstGeom prst="rect">
            <a:avLst/>
          </a:prstGeom>
          <a:noFill/>
          <a:ln w="9525" cap="flat" cmpd="sng">
            <a:solidFill>
              <a:srgbClr val="F6F9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311089" marR="0" lvl="0" indent="-259241" algn="l" rtl="0">
              <a:lnSpc>
                <a:spcPct val="90000"/>
              </a:lnSpc>
              <a:spcBef>
                <a:spcPts val="681"/>
              </a:spcBef>
              <a:spcAft>
                <a:spcPts val="0"/>
              </a:spcAft>
              <a:buClr>
                <a:srgbClr val="F78F1E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22179" marR="0" lvl="1" indent="-250599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2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3267" marR="0" lvl="2" indent="-241957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0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44357" marR="0" lvl="3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55446" marR="0" lvl="4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535" marR="0" lvl="5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77624" marR="0" lvl="6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88713" marR="0" lvl="7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99801" marR="0" lvl="8" indent="-23331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8277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>
  <p:cSld name="Slajd tytułow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279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>
  <p:cSld name="Tytuł i zawartość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body" idx="1"/>
          </p:nvPr>
        </p:nvSpPr>
        <p:spPr>
          <a:xfrm>
            <a:off x="774532" y="1369079"/>
            <a:ext cx="7885477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11170" marR="0" lvl="0" indent="-259309" algn="l" rtl="0">
              <a:lnSpc>
                <a:spcPct val="90000"/>
              </a:lnSpc>
              <a:spcBef>
                <a:spcPts val="681"/>
              </a:spcBef>
              <a:spcAft>
                <a:spcPts val="0"/>
              </a:spcAft>
              <a:buClr>
                <a:srgbClr val="F78F1E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22341" marR="0" lvl="1" indent="-250665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2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3511" marR="0" lvl="2" indent="-242021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0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44681" marR="0" lvl="3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55852" marR="0" lvl="4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7022" marR="0" lvl="5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78192" marR="0" lvl="6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89363" marR="0" lvl="7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00533" marR="0" lvl="8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766461" y="594213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Calibri"/>
              <a:buNone/>
              <a:defRPr sz="2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399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>
  <p:cSld name="Dwa elementy zawartości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7"/>
          <p:cNvSpPr txBox="1">
            <a:spLocks noGrp="1"/>
          </p:cNvSpPr>
          <p:nvPr>
            <p:ph type="title"/>
          </p:nvPr>
        </p:nvSpPr>
        <p:spPr>
          <a:xfrm>
            <a:off x="766461" y="594213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Calibri"/>
              <a:buNone/>
              <a:defRPr sz="2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body" idx="1"/>
          </p:nvPr>
        </p:nvSpPr>
        <p:spPr>
          <a:xfrm>
            <a:off x="774533" y="1369079"/>
            <a:ext cx="3797469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11170" marR="0" lvl="0" indent="-259309" algn="l" rtl="0">
              <a:lnSpc>
                <a:spcPct val="90000"/>
              </a:lnSpc>
              <a:spcBef>
                <a:spcPts val="681"/>
              </a:spcBef>
              <a:spcAft>
                <a:spcPts val="0"/>
              </a:spcAft>
              <a:buClr>
                <a:srgbClr val="F78F1E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22341" marR="0" lvl="1" indent="-250665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2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3511" marR="0" lvl="2" indent="-242021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0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44681" marR="0" lvl="3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55852" marR="0" lvl="4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7022" marR="0" lvl="5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78192" marR="0" lvl="6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89363" marR="0" lvl="7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00533" marR="0" lvl="8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body" idx="2"/>
          </p:nvPr>
        </p:nvSpPr>
        <p:spPr>
          <a:xfrm>
            <a:off x="4854469" y="1369079"/>
            <a:ext cx="3797469" cy="3263313"/>
          </a:xfrm>
          <a:prstGeom prst="rect">
            <a:avLst/>
          </a:prstGeom>
          <a:noFill/>
          <a:ln w="9525" cap="flat" cmpd="sng">
            <a:solidFill>
              <a:srgbClr val="F6F9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311170" marR="0" lvl="0" indent="-259309" algn="l" rtl="0">
              <a:lnSpc>
                <a:spcPct val="90000"/>
              </a:lnSpc>
              <a:spcBef>
                <a:spcPts val="681"/>
              </a:spcBef>
              <a:spcAft>
                <a:spcPts val="0"/>
              </a:spcAft>
              <a:buClr>
                <a:srgbClr val="F78F1E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22341" marR="0" lvl="1" indent="-250665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2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3511" marR="0" lvl="2" indent="-242021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0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44681" marR="0" lvl="3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55852" marR="0" lvl="4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7022" marR="0" lvl="5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78192" marR="0" lvl="6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89363" marR="0" lvl="7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00533" marR="0" lvl="8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609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ytuł i zawartość">
  <p:cSld name="1_Tytuł i zawartość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>
            <a:spLocks noGrp="1"/>
          </p:cNvSpPr>
          <p:nvPr>
            <p:ph type="body" idx="1"/>
          </p:nvPr>
        </p:nvSpPr>
        <p:spPr>
          <a:xfrm>
            <a:off x="774532" y="1369079"/>
            <a:ext cx="7885477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11170" marR="0" lvl="0" indent="-259309" algn="l" rtl="0">
              <a:lnSpc>
                <a:spcPct val="90000"/>
              </a:lnSpc>
              <a:spcBef>
                <a:spcPts val="681"/>
              </a:spcBef>
              <a:spcAft>
                <a:spcPts val="0"/>
              </a:spcAft>
              <a:buClr>
                <a:srgbClr val="F78F1E"/>
              </a:buClr>
              <a:buSzPts val="2400"/>
              <a:buFont typeface="Noto Sans Symbols"/>
              <a:buChar char="✔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22341" marR="0" lvl="1" indent="-250665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200"/>
              <a:buFont typeface="Noto Sans Symbols"/>
              <a:buChar char="✔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3511" marR="0" lvl="2" indent="-242021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2000"/>
              <a:buFont typeface="Noto Sans Symbols"/>
              <a:buChar char="✔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44681" marR="0" lvl="3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Noto Sans Symbols"/>
              <a:buChar char="✔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55852" marR="0" lvl="4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78F1E"/>
              </a:buClr>
              <a:buSzPts val="1800"/>
              <a:buFont typeface="Noto Sans Symbols"/>
              <a:buChar char="✔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7022" marR="0" lvl="5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78192" marR="0" lvl="6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89363" marR="0" lvl="7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00533" marR="0" lvl="8" indent="-23337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title"/>
          </p:nvPr>
        </p:nvSpPr>
        <p:spPr>
          <a:xfrm>
            <a:off x="766461" y="594213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Calibri"/>
              <a:buNone/>
              <a:defRPr sz="2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0870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lajd tytułowy">
  <p:cSld name="6_Slajd tytułow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/>
          <p:nvPr/>
        </p:nvSpPr>
        <p:spPr>
          <a:xfrm>
            <a:off x="788277" y="497061"/>
            <a:ext cx="7193697" cy="46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SzPts val="3000"/>
            </a:pPr>
            <a:r>
              <a:rPr lang="pl-PL" sz="2000" b="1">
                <a:solidFill>
                  <a:srgbClr val="F78F1E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0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30"/>
          <p:cNvSpPr txBox="1"/>
          <p:nvPr/>
        </p:nvSpPr>
        <p:spPr>
          <a:xfrm>
            <a:off x="1114459" y="1085971"/>
            <a:ext cx="5883528" cy="322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5033" indent="-175033"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Prowadzenie szkoleń, warsztatów i treningów dla osób dorosłych pracujących </a:t>
            </a:r>
            <a:br>
              <a:rPr lang="pl-PL" sz="800">
                <a:latin typeface="Calibri"/>
                <a:ea typeface="Calibri"/>
                <a:cs typeface="Calibri"/>
                <a:sym typeface="Calibri"/>
              </a:rPr>
            </a:b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w organizacjach biznesowych i instytucjach administracji publicznej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5033" indent="-175033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Instruktor stylizacji paznokci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5033" indent="-175033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Instruktor stylizacji rzęs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5033" indent="-175033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Obsługa procesów kadrowo-płacowych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5033" indent="-175033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Praca z dzieckiem metodą Marii Montessori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5033" indent="-175033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Doradzanie w zakresie finansów osobistych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5033" indent="-175033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Planowanie i prowadzenie zajęć z kiteboardingu w ramach cyklu szkoleniowego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5033" indent="-175033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Organizowanie pobytu i działań edukacyjno-krajoznawczych </a:t>
            </a:r>
            <a:br>
              <a:rPr lang="pl-PL" sz="800">
                <a:latin typeface="Calibri"/>
                <a:ea typeface="Calibri"/>
                <a:cs typeface="Calibri"/>
                <a:sym typeface="Calibri"/>
              </a:rPr>
            </a:b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na terenach wiejskich</a:t>
            </a:r>
            <a:endParaRPr sz="12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5033" indent="-175033">
              <a:spcBef>
                <a:spcPts val="408"/>
              </a:spcBef>
              <a:buClr>
                <a:srgbClr val="F78F1E"/>
              </a:buClr>
              <a:buSzPts val="1800"/>
              <a:buFont typeface="Calibri"/>
              <a:buChar char="•"/>
            </a:pP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Przygotowywanie potraw zgodnie z trendami rynkowymi i zasadami </a:t>
            </a:r>
            <a:br>
              <a:rPr lang="pl-PL" sz="800">
                <a:latin typeface="Calibri"/>
                <a:ea typeface="Calibri"/>
                <a:cs typeface="Calibri"/>
                <a:sym typeface="Calibri"/>
              </a:rPr>
            </a:br>
            <a:r>
              <a:rPr lang="pl-PL" sz="12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zdrowego żywienia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197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ajd tytułowy">
  <p:cSld name="2_Slajd tytułow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/>
          <p:nvPr/>
        </p:nvSpPr>
        <p:spPr>
          <a:xfrm>
            <a:off x="788277" y="497061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SzPts val="3000"/>
            </a:pPr>
            <a:r>
              <a:rPr lang="pl-PL" sz="2000" b="1">
                <a:solidFill>
                  <a:srgbClr val="F78F1E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0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2" name="Google Shape;42;p31"/>
          <p:cNvGraphicFramePr/>
          <p:nvPr/>
        </p:nvGraphicFramePr>
        <p:xfrm>
          <a:off x="788276" y="1156208"/>
          <a:ext cx="2042070" cy="204201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22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0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79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8F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EFEKTY KSZTAŁCENIA 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8F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7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1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WIEDZA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wie, jak przebiega rozwój człowieka w ujęciu holistycznym, </a:t>
                      </a:r>
                      <a:br>
                        <a:rPr lang="pl-PL" sz="1100" u="none" strike="noStrike" cap="none"/>
                      </a:b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poszczególnych okresach rozwojowych.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9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1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UMIEJĘTNOŚCI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posiada umiejętność obserwowania, interpretowania </a:t>
                      </a:r>
                      <a:br>
                        <a:rPr lang="pl-PL" sz="1100" u="none" strike="noStrike" cap="none"/>
                      </a:b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wyjaśniania sytuacji psychologicznych oraz relacji między nimi </a:t>
                      </a:r>
                      <a:br>
                        <a:rPr lang="pl-PL" sz="1100" u="none" strike="noStrike" cap="none"/>
                      </a:b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kontekście rozwojowym.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29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1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KOMPETENCJE SPOŁECZNE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600"/>
                        <a:buFont typeface="Calibri"/>
                        <a:buNone/>
                      </a:pPr>
                      <a:r>
                        <a:rPr lang="pl-PL" sz="11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potrafi przyjmować odpowiedzialność za własne przygotowanie do pracy, podejmowane decyzje, prowadzone działania oraz ich skutki.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3173" marR="43173" marT="34323" marB="34323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188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ajd tytułowy">
  <p:cSld name="1_Slajd tytułow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 txBox="1"/>
          <p:nvPr/>
        </p:nvSpPr>
        <p:spPr>
          <a:xfrm>
            <a:off x="788277" y="497061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SzPts val="3000"/>
            </a:pPr>
            <a:r>
              <a:rPr lang="pl-PL" sz="2000" b="1">
                <a:solidFill>
                  <a:srgbClr val="F78F1E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0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" name="Google Shape;45;p32"/>
          <p:cNvGrpSpPr/>
          <p:nvPr/>
        </p:nvGrpSpPr>
        <p:grpSpPr>
          <a:xfrm>
            <a:off x="1049223" y="1490917"/>
            <a:ext cx="1407215" cy="714081"/>
            <a:chOff x="0" y="0"/>
            <a:chExt cx="1584488" cy="1011300"/>
          </a:xfrm>
        </p:grpSpPr>
        <p:sp>
          <p:nvSpPr>
            <p:cNvPr id="46" name="Google Shape;46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2"/>
            <p:cNvSpPr/>
            <p:nvPr/>
          </p:nvSpPr>
          <p:spPr>
            <a:xfrm>
              <a:off x="318" y="150823"/>
              <a:ext cx="1584170" cy="7086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algn="ctr">
                <a:buSzPts val="1300"/>
              </a:pPr>
              <a:r>
                <a:rPr lang="pl-PL" sz="900" b="1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PODMIOT OPISUJĄCY KWALIFIKACJĘ</a:t>
              </a:r>
              <a:endParaRPr sz="1600"/>
            </a:p>
          </p:txBody>
        </p:sp>
      </p:grpSp>
      <p:grpSp>
        <p:nvGrpSpPr>
          <p:cNvPr id="49" name="Google Shape;49;p32"/>
          <p:cNvGrpSpPr/>
          <p:nvPr/>
        </p:nvGrpSpPr>
        <p:grpSpPr>
          <a:xfrm>
            <a:off x="2903822" y="1490917"/>
            <a:ext cx="1407215" cy="714081"/>
            <a:chOff x="0" y="0"/>
            <a:chExt cx="1584488" cy="1011300"/>
          </a:xfrm>
        </p:grpSpPr>
        <p:sp>
          <p:nvSpPr>
            <p:cNvPr id="50" name="Google Shape;50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2"/>
            <p:cNvSpPr/>
            <p:nvPr/>
          </p:nvSpPr>
          <p:spPr>
            <a:xfrm>
              <a:off x="318" y="265123"/>
              <a:ext cx="1584170" cy="4800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algn="ctr">
                <a:buSzPts val="1300"/>
              </a:pPr>
              <a:r>
                <a:rPr lang="pl-PL" sz="900" b="1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MINISTER WŁAŚCIWY</a:t>
              </a:r>
              <a:endParaRPr sz="1600"/>
            </a:p>
          </p:txBody>
        </p:sp>
      </p:grpSp>
      <p:sp>
        <p:nvSpPr>
          <p:cNvPr id="53" name="Google Shape;53;p32"/>
          <p:cNvSpPr/>
          <p:nvPr/>
        </p:nvSpPr>
        <p:spPr>
          <a:xfrm>
            <a:off x="4758421" y="1490916"/>
            <a:ext cx="1406931" cy="7140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A1E4"/>
          </a:solidFill>
          <a:ln>
            <a:noFill/>
          </a:ln>
        </p:spPr>
        <p:txBody>
          <a:bodyPr spcFirstLastPara="1" wrap="square" lIns="31103" tIns="31103" rIns="31103" bIns="31103" anchor="t" anchorCtr="0">
            <a:noAutofit/>
          </a:bodyPr>
          <a:lstStyle/>
          <a:p>
            <a:pPr>
              <a:buSzPts val="1400"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" name="Google Shape;54;p32"/>
          <p:cNvGrpSpPr/>
          <p:nvPr/>
        </p:nvGrpSpPr>
        <p:grpSpPr>
          <a:xfrm>
            <a:off x="4758422" y="1490916"/>
            <a:ext cx="1407215" cy="714081"/>
            <a:chOff x="0" y="0"/>
            <a:chExt cx="1584488" cy="1011300"/>
          </a:xfrm>
        </p:grpSpPr>
        <p:sp>
          <p:nvSpPr>
            <p:cNvPr id="55" name="Google Shape;55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2"/>
            <p:cNvSpPr/>
            <p:nvPr/>
          </p:nvSpPr>
          <p:spPr>
            <a:xfrm>
              <a:off x="318" y="265123"/>
              <a:ext cx="1584170" cy="4800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algn="ctr">
                <a:buSzPts val="1300"/>
              </a:pPr>
              <a:r>
                <a:rPr lang="pl-PL" sz="900" b="1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INSTYTUCJA CERTYFIKUJĄCA</a:t>
              </a:r>
              <a:endParaRPr sz="1600"/>
            </a:p>
          </p:txBody>
        </p:sp>
      </p:grpSp>
      <p:grpSp>
        <p:nvGrpSpPr>
          <p:cNvPr id="57" name="Google Shape;57;p32"/>
          <p:cNvGrpSpPr/>
          <p:nvPr/>
        </p:nvGrpSpPr>
        <p:grpSpPr>
          <a:xfrm>
            <a:off x="6613013" y="1490917"/>
            <a:ext cx="1407007" cy="714081"/>
            <a:chOff x="0" y="0"/>
            <a:chExt cx="1584254" cy="1011300"/>
          </a:xfrm>
        </p:grpSpPr>
        <p:sp>
          <p:nvSpPr>
            <p:cNvPr id="58" name="Google Shape;58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2"/>
            <p:cNvSpPr/>
            <p:nvPr/>
          </p:nvSpPr>
          <p:spPr>
            <a:xfrm>
              <a:off x="85" y="36887"/>
              <a:ext cx="1584169" cy="9372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78F1E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algn="ctr">
                <a:buSzPts val="1300"/>
              </a:pPr>
              <a:r>
                <a:rPr lang="pl-PL" sz="900" b="1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PODMIOT ZEWNĘTRZNEGO ZAPEWNIANIA JAKOŚCI</a:t>
              </a:r>
              <a:endParaRPr sz="1600"/>
            </a:p>
          </p:txBody>
        </p:sp>
      </p:grpSp>
      <p:grpSp>
        <p:nvGrpSpPr>
          <p:cNvPr id="61" name="Google Shape;61;p32"/>
          <p:cNvGrpSpPr/>
          <p:nvPr/>
        </p:nvGrpSpPr>
        <p:grpSpPr>
          <a:xfrm>
            <a:off x="1049223" y="2479093"/>
            <a:ext cx="1406931" cy="714081"/>
            <a:chOff x="0" y="0"/>
            <a:chExt cx="1584169" cy="1011300"/>
          </a:xfrm>
        </p:grpSpPr>
        <p:sp>
          <p:nvSpPr>
            <p:cNvPr id="62" name="Google Shape;62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32"/>
            <p:cNvSpPr/>
            <p:nvPr/>
          </p:nvSpPr>
          <p:spPr>
            <a:xfrm>
              <a:off x="183053" y="233948"/>
              <a:ext cx="1218062" cy="5283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115000"/>
                </a:lnSpc>
                <a:buSzPts val="1200"/>
              </a:pPr>
              <a:r>
                <a:rPr lang="pl-PL" sz="800" b="1">
                  <a:latin typeface="Avenir"/>
                  <a:ea typeface="Avenir"/>
                  <a:cs typeface="Avenir"/>
                  <a:sym typeface="Avenir"/>
                </a:rPr>
                <a:t>OPISANIE KWALIFIKACJI</a:t>
              </a:r>
              <a:endParaRPr sz="1600"/>
            </a:p>
          </p:txBody>
        </p:sp>
      </p:grpSp>
      <p:grpSp>
        <p:nvGrpSpPr>
          <p:cNvPr id="64" name="Google Shape;64;p32"/>
          <p:cNvGrpSpPr/>
          <p:nvPr/>
        </p:nvGrpSpPr>
        <p:grpSpPr>
          <a:xfrm>
            <a:off x="2903822" y="2479092"/>
            <a:ext cx="1406931" cy="714081"/>
            <a:chOff x="0" y="0"/>
            <a:chExt cx="1584169" cy="1011300"/>
          </a:xfrm>
        </p:grpSpPr>
        <p:sp>
          <p:nvSpPr>
            <p:cNvPr id="65" name="Google Shape;65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2"/>
            <p:cNvSpPr/>
            <p:nvPr/>
          </p:nvSpPr>
          <p:spPr>
            <a:xfrm>
              <a:off x="185604" y="233949"/>
              <a:ext cx="1219648" cy="5283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115000"/>
                </a:lnSpc>
                <a:buSzPts val="1200"/>
              </a:pPr>
              <a:r>
                <a:rPr lang="pl-PL" sz="800" b="1">
                  <a:latin typeface="Avenir"/>
                  <a:ea typeface="Avenir"/>
                  <a:cs typeface="Avenir"/>
                  <a:sym typeface="Avenir"/>
                </a:rPr>
                <a:t>WŁĄCZENIE KWALIFIKACJI</a:t>
              </a:r>
              <a:endParaRPr sz="1600"/>
            </a:p>
          </p:txBody>
        </p:sp>
      </p:grpSp>
      <p:cxnSp>
        <p:nvCxnSpPr>
          <p:cNvPr id="67" name="Google Shape;67;p32"/>
          <p:cNvCxnSpPr/>
          <p:nvPr/>
        </p:nvCxnSpPr>
        <p:spPr>
          <a:xfrm flipH="1">
            <a:off x="1752728" y="2204534"/>
            <a:ext cx="1" cy="275024"/>
          </a:xfrm>
          <a:prstGeom prst="straightConnector1">
            <a:avLst/>
          </a:pr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" name="Google Shape;68;p32"/>
          <p:cNvCxnSpPr/>
          <p:nvPr/>
        </p:nvCxnSpPr>
        <p:spPr>
          <a:xfrm>
            <a:off x="3606732" y="2204534"/>
            <a:ext cx="1" cy="275024"/>
          </a:xfrm>
          <a:prstGeom prst="straightConnector1">
            <a:avLst/>
          </a:pr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69" name="Google Shape;69;p32"/>
          <p:cNvGrpSpPr/>
          <p:nvPr/>
        </p:nvGrpSpPr>
        <p:grpSpPr>
          <a:xfrm>
            <a:off x="4758421" y="2479091"/>
            <a:ext cx="1406931" cy="714081"/>
            <a:chOff x="0" y="0"/>
            <a:chExt cx="1584169" cy="1011300"/>
          </a:xfrm>
        </p:grpSpPr>
        <p:sp>
          <p:nvSpPr>
            <p:cNvPr id="70" name="Google Shape;70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2"/>
            <p:cNvSpPr/>
            <p:nvPr/>
          </p:nvSpPr>
          <p:spPr>
            <a:xfrm>
              <a:off x="183050" y="237919"/>
              <a:ext cx="1218061" cy="5283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115000"/>
                </a:lnSpc>
                <a:buSzPts val="1200"/>
              </a:pPr>
              <a:r>
                <a:rPr lang="pl-PL" sz="800" b="1">
                  <a:latin typeface="Avenir"/>
                  <a:ea typeface="Avenir"/>
                  <a:cs typeface="Avenir"/>
                  <a:sym typeface="Avenir"/>
                </a:rPr>
                <a:t>NADAWANIE KWALIFIKACJI</a:t>
              </a:r>
              <a:endParaRPr sz="1600"/>
            </a:p>
          </p:txBody>
        </p:sp>
      </p:grpSp>
      <p:cxnSp>
        <p:nvCxnSpPr>
          <p:cNvPr id="72" name="Google Shape;72;p32"/>
          <p:cNvCxnSpPr/>
          <p:nvPr/>
        </p:nvCxnSpPr>
        <p:spPr>
          <a:xfrm>
            <a:off x="5462148" y="2204534"/>
            <a:ext cx="1" cy="275024"/>
          </a:xfrm>
          <a:prstGeom prst="straightConnector1">
            <a:avLst/>
          </a:pr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73" name="Google Shape;73;p32"/>
          <p:cNvGrpSpPr/>
          <p:nvPr/>
        </p:nvGrpSpPr>
        <p:grpSpPr>
          <a:xfrm>
            <a:off x="6613014" y="2479093"/>
            <a:ext cx="1406931" cy="714081"/>
            <a:chOff x="0" y="0"/>
            <a:chExt cx="1584169" cy="1011300"/>
          </a:xfrm>
        </p:grpSpPr>
        <p:sp>
          <p:nvSpPr>
            <p:cNvPr id="74" name="Google Shape;74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2"/>
            <p:cNvSpPr/>
            <p:nvPr/>
          </p:nvSpPr>
          <p:spPr>
            <a:xfrm>
              <a:off x="181099" y="116780"/>
              <a:ext cx="1219648" cy="7620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115000"/>
                </a:lnSpc>
                <a:buSzPts val="1200"/>
              </a:pPr>
              <a:r>
                <a:rPr lang="pl-PL" sz="800" b="1">
                  <a:latin typeface="Avenir"/>
                  <a:ea typeface="Avenir"/>
                  <a:cs typeface="Avenir"/>
                  <a:sym typeface="Avenir"/>
                </a:rPr>
                <a:t>ZEWNĘTRZNE ZAPEWNIANIE JAKOŚCI</a:t>
              </a:r>
              <a:endParaRPr sz="1600"/>
            </a:p>
          </p:txBody>
        </p:sp>
      </p:grpSp>
      <p:grpSp>
        <p:nvGrpSpPr>
          <p:cNvPr id="76" name="Google Shape;76;p32"/>
          <p:cNvGrpSpPr/>
          <p:nvPr/>
        </p:nvGrpSpPr>
        <p:grpSpPr>
          <a:xfrm>
            <a:off x="4758421" y="3467267"/>
            <a:ext cx="1406931" cy="714081"/>
            <a:chOff x="0" y="0"/>
            <a:chExt cx="1584169" cy="1011300"/>
          </a:xfrm>
        </p:grpSpPr>
        <p:sp>
          <p:nvSpPr>
            <p:cNvPr id="77" name="Google Shape;77;p32"/>
            <p:cNvSpPr/>
            <p:nvPr/>
          </p:nvSpPr>
          <p:spPr>
            <a:xfrm>
              <a:off x="0" y="0"/>
              <a:ext cx="1584169" cy="10113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2"/>
            <p:cNvSpPr/>
            <p:nvPr/>
          </p:nvSpPr>
          <p:spPr>
            <a:xfrm>
              <a:off x="183347" y="124649"/>
              <a:ext cx="1218062" cy="7620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115000"/>
                </a:lnSpc>
                <a:buSzPts val="1200"/>
              </a:pPr>
              <a:r>
                <a:rPr lang="pl-PL" sz="800" b="1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WEWNĘTRZNE ZAPEWNIANIE JAKOŚCI</a:t>
              </a:r>
              <a:endParaRPr sz="1600"/>
            </a:p>
          </p:txBody>
        </p:sp>
      </p:grpSp>
      <p:sp>
        <p:nvSpPr>
          <p:cNvPr id="79" name="Google Shape;79;p32"/>
          <p:cNvSpPr/>
          <p:nvPr/>
        </p:nvSpPr>
        <p:spPr>
          <a:xfrm>
            <a:off x="5456685" y="3193594"/>
            <a:ext cx="2258" cy="2736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599"/>
                </a:moveTo>
                <a:cubicBezTo>
                  <a:pt x="14400" y="14399"/>
                  <a:pt x="7199" y="7200"/>
                  <a:pt x="0" y="0"/>
                </a:cubicBezTo>
              </a:path>
            </a:pathLst>
          </a:cu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224" tIns="31103" rIns="62224" bIns="31103" anchor="t" anchorCtr="0">
            <a:noAutofit/>
          </a:bodyPr>
          <a:lstStyle/>
          <a:p>
            <a:pPr>
              <a:buSzPts val="2051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Google Shape;80;p32"/>
          <p:cNvCxnSpPr/>
          <p:nvPr/>
        </p:nvCxnSpPr>
        <p:spPr>
          <a:xfrm>
            <a:off x="7316152" y="2204534"/>
            <a:ext cx="1" cy="275024"/>
          </a:xfrm>
          <a:prstGeom prst="straightConnector1">
            <a:avLst/>
          </a:pr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1" name="Google Shape;81;p32"/>
          <p:cNvSpPr/>
          <p:nvPr/>
        </p:nvSpPr>
        <p:spPr>
          <a:xfrm>
            <a:off x="6165490" y="2836132"/>
            <a:ext cx="447524" cy="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599" y="21599"/>
                </a:moveTo>
                <a:cubicBezTo>
                  <a:pt x="14399" y="14399"/>
                  <a:pt x="7200" y="7200"/>
                  <a:pt x="0" y="0"/>
                </a:cubicBezTo>
              </a:path>
            </a:pathLst>
          </a:cu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224" tIns="31103" rIns="62224" bIns="31103" anchor="t" anchorCtr="0">
            <a:noAutofit/>
          </a:bodyPr>
          <a:lstStyle/>
          <a:p>
            <a:pPr>
              <a:buSzPts val="2051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2"/>
          <p:cNvSpPr/>
          <p:nvPr/>
        </p:nvSpPr>
        <p:spPr>
          <a:xfrm>
            <a:off x="2456292" y="2836133"/>
            <a:ext cx="447530" cy="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599"/>
                </a:moveTo>
                <a:cubicBezTo>
                  <a:pt x="7200" y="14399"/>
                  <a:pt x="14399" y="7200"/>
                  <a:pt x="21599" y="0"/>
                </a:cubicBezTo>
              </a:path>
            </a:pathLst>
          </a:cu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224" tIns="31103" rIns="62224" bIns="31103" anchor="t" anchorCtr="0">
            <a:noAutofit/>
          </a:bodyPr>
          <a:lstStyle/>
          <a:p>
            <a:pPr>
              <a:buSzPts val="2051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2"/>
          <p:cNvSpPr/>
          <p:nvPr/>
        </p:nvSpPr>
        <p:spPr>
          <a:xfrm>
            <a:off x="4310892" y="2836132"/>
            <a:ext cx="447529" cy="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599"/>
                </a:moveTo>
                <a:cubicBezTo>
                  <a:pt x="7200" y="14399"/>
                  <a:pt x="14399" y="7200"/>
                  <a:pt x="21599" y="0"/>
                </a:cubicBezTo>
              </a:path>
            </a:pathLst>
          </a:cu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224" tIns="31103" rIns="62224" bIns="31103" anchor="t" anchorCtr="0">
            <a:noAutofit/>
          </a:bodyPr>
          <a:lstStyle/>
          <a:p>
            <a:pPr>
              <a:buSzPts val="2051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32"/>
          <p:cNvSpPr/>
          <p:nvPr/>
        </p:nvSpPr>
        <p:spPr>
          <a:xfrm rot="-5400000">
            <a:off x="4432129" y="-1393527"/>
            <a:ext cx="204622" cy="55634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1099" y="21599"/>
                </a:lnTo>
              </a:path>
            </a:pathLst>
          </a:custGeom>
          <a:noFill/>
          <a:ln w="25400" cap="flat" cmpd="sng">
            <a:solidFill>
              <a:srgbClr val="A0A0A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2051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802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lajd tytułowy">
  <p:cSld name="5_Slajd tytułow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 txBox="1"/>
          <p:nvPr/>
        </p:nvSpPr>
        <p:spPr>
          <a:xfrm>
            <a:off x="788277" y="497061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SzPts val="3000"/>
            </a:pPr>
            <a:r>
              <a:rPr lang="pl-PL" sz="2000" b="1">
                <a:solidFill>
                  <a:srgbClr val="F78F1E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0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7" name="Google Shape;87;p33"/>
          <p:cNvGraphicFramePr/>
          <p:nvPr/>
        </p:nvGraphicFramePr>
        <p:xfrm>
          <a:off x="788276" y="1085970"/>
          <a:ext cx="2042070" cy="204201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20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20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DZIAŁANIA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8F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DNI OD PODPISANIA UMOWY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8F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208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Podpisanie umowy (klauzula o zmianie nazwy kwalifikacji)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FFFFF"/>
                        </a:gs>
                        <a:gs pos="65001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FFFFF"/>
                        </a:gs>
                        <a:gs pos="65001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Uzgodnienie harmonogramu spotkań i prac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Uzgodnienie listy kwalifikacji, nad którymi pracują grupy ekspertów Wykonawcy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Wykonawca zgłasza listy ekspertów i koordynatorów opisu w podziale na kwalifikacje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21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Zamawiający określa 5 terminów seminariów, w których muszą wziąć udział eksperci główni dla każdej kwalifikacji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Seminaria dla Wykonawców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40–50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Rozpoczyna się opis kwalifikacji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 50. dnia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spotkanie korygujące z każdą firmą w trakcie opisu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Odbiór 1. wersji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Uwagi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56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2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Odbiór ostatecznej wersji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40" marR="39140" marT="31124" marB="31124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12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ytuł i zawartość">
  <p:cSld name="1_Tytuł i zawartość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3"/>
          <p:cNvSpPr txBox="1">
            <a:spLocks noGrp="1"/>
          </p:cNvSpPr>
          <p:nvPr>
            <p:ph type="body" idx="1"/>
          </p:nvPr>
        </p:nvSpPr>
        <p:spPr>
          <a:xfrm>
            <a:off x="537823" y="1253583"/>
            <a:ext cx="7885477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022" marR="0" lvl="0" indent="-349113" algn="l" rtl="0">
              <a:lnSpc>
                <a:spcPct val="90000"/>
              </a:lnSpc>
              <a:spcBef>
                <a:spcPts val="783"/>
              </a:spcBef>
              <a:spcAft>
                <a:spcPts val="0"/>
              </a:spcAft>
              <a:buClr>
                <a:srgbClr val="0094D8"/>
              </a:buClr>
              <a:buSzPts val="1900"/>
              <a:buFont typeface="Noto Sans Symbols"/>
              <a:buChar char="✔"/>
              <a:defRPr sz="1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042" marR="0" lvl="1" indent="-336418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700"/>
              <a:buFont typeface="Noto Sans Symbols"/>
              <a:buChar char="✔"/>
              <a:defRPr sz="1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063" marR="0" lvl="2" indent="-330071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600"/>
              <a:buFont typeface="Noto Sans Symbols"/>
              <a:buChar char="✔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083" marR="0" lvl="3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Noto Sans Symbols"/>
              <a:buChar char="✔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106" marR="0" lvl="4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Noto Sans Symbols"/>
              <a:buChar char="✔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126" marR="0" lvl="5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147" marR="0" lvl="6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6168" marR="0" lvl="7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3189" marR="0" lvl="8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title"/>
          </p:nvPr>
        </p:nvSpPr>
        <p:spPr>
          <a:xfrm>
            <a:off x="529752" y="478718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>
  <p:cSld name="Slajd tytułow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5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>
  <p:cSld name="Slajd tytułow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4"/>
          <p:cNvSpPr/>
          <p:nvPr/>
        </p:nvSpPr>
        <p:spPr>
          <a:xfrm>
            <a:off x="2556737" y="1565096"/>
            <a:ext cx="4817931" cy="8822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pl-P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Instytut Badań Edukacyjnych – Państwowy Instytut Badawczy</a:t>
            </a:r>
            <a:endParaRPr dirty="0"/>
          </a:p>
          <a:p>
            <a:r>
              <a:rPr lang="pl-PL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ul. Górczewska 8, 01-180 Warszawa</a:t>
            </a:r>
            <a:endParaRPr dirty="0"/>
          </a:p>
          <a:p>
            <a:r>
              <a:rPr lang="pl-PL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tel.: (22) 241 71 00, e-mail: </a:t>
            </a:r>
            <a:r>
              <a:rPr lang="pl-PL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tranzycja@ibe.edu.pl</a:t>
            </a:r>
            <a:r>
              <a:rPr lang="pl-PL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u="sng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34"/>
          <p:cNvPicPr preferRelativeResize="0"/>
          <p:nvPr/>
        </p:nvPicPr>
        <p:blipFill>
          <a:blip r:embed="rId2"/>
          <a:srcRect/>
          <a:stretch/>
        </p:blipFill>
        <p:spPr>
          <a:xfrm>
            <a:off x="2379757" y="868595"/>
            <a:ext cx="1842442" cy="69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667" y="1074712"/>
            <a:ext cx="2192593" cy="1233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34"/>
          <p:cNvCxnSpPr>
            <a:cxnSpLocks/>
          </p:cNvCxnSpPr>
          <p:nvPr/>
        </p:nvCxnSpPr>
        <p:spPr>
          <a:xfrm>
            <a:off x="2365008" y="1003610"/>
            <a:ext cx="0" cy="117915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28383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ajd tytułowy">
  <p:cSld name="3_Slajd tytułow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5"/>
          <p:cNvSpPr/>
          <p:nvPr/>
        </p:nvSpPr>
        <p:spPr>
          <a:xfrm>
            <a:off x="4326673" y="3699043"/>
            <a:ext cx="4454689" cy="1048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pl-PL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Instytut Badań Edukacyjnych – Państwowy Instytut Badawczy</a:t>
            </a:r>
            <a:endParaRPr dirty="0"/>
          </a:p>
          <a:p>
            <a:pPr algn="r"/>
            <a:r>
              <a:rPr lang="pl-PL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ul. Górczewska 8, 01-180 Warszawa</a:t>
            </a:r>
            <a:endParaRPr dirty="0"/>
          </a:p>
          <a:p>
            <a:pPr algn="r"/>
            <a:r>
              <a:rPr lang="pl-PL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tel.: (22) 241 71 00, e-mail: </a:t>
            </a:r>
            <a:r>
              <a:rPr lang="pl-PL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tranzycja@ibe.edu.pl</a:t>
            </a:r>
            <a:r>
              <a:rPr lang="pl-PL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endParaRPr sz="1200" u="sng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2999" y="1580197"/>
            <a:ext cx="2192593" cy="123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;p45">
            <a:extLst>
              <a:ext uri="{FF2B5EF4-FFF2-40B4-BE49-F238E27FC236}">
                <a16:creationId xmlns:a16="http://schemas.microsoft.com/office/drawing/2014/main" id="{8CA78D60-E502-46A2-FD86-3FA0A8782C29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6946899" y="2897804"/>
            <a:ext cx="2016745" cy="762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558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lajd tytułowy">
  <p:cSld name="4_Slajd tytułow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8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>
  <p:cSld name="Tytuł i zawartość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532992" y="1247165"/>
            <a:ext cx="7323233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022" marR="0" lvl="0" indent="-349113" algn="l" rtl="0">
              <a:lnSpc>
                <a:spcPct val="90000"/>
              </a:lnSpc>
              <a:spcBef>
                <a:spcPts val="783"/>
              </a:spcBef>
              <a:spcAft>
                <a:spcPts val="0"/>
              </a:spcAft>
              <a:buClr>
                <a:srgbClr val="0094D8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042" marR="0" lvl="1" indent="-336418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063" marR="0" lvl="2" indent="-330071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083" marR="0" lvl="3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106" marR="0" lvl="4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126" marR="0" lvl="5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147" marR="0" lvl="6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6168" marR="0" lvl="7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3189" marR="0" lvl="8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title"/>
          </p:nvPr>
        </p:nvSpPr>
        <p:spPr>
          <a:xfrm>
            <a:off x="524920" y="472303"/>
            <a:ext cx="7323233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>
  <p:cSld name="Dwa elementy zawartości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532537" y="485135"/>
            <a:ext cx="6924615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>
            <a:off x="540606" y="1259999"/>
            <a:ext cx="3334739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022" marR="0" lvl="0" indent="-349113" algn="l" rtl="0">
              <a:lnSpc>
                <a:spcPct val="90000"/>
              </a:lnSpc>
              <a:spcBef>
                <a:spcPts val="783"/>
              </a:spcBef>
              <a:spcAft>
                <a:spcPts val="0"/>
              </a:spcAft>
              <a:buClr>
                <a:srgbClr val="0094D8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042" marR="0" lvl="1" indent="-336418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063" marR="0" lvl="2" indent="-330071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083" marR="0" lvl="3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106" marR="0" lvl="4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126" marR="0" lvl="5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147" marR="0" lvl="6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6168" marR="0" lvl="7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3189" marR="0" lvl="8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body" idx="2"/>
          </p:nvPr>
        </p:nvSpPr>
        <p:spPr>
          <a:xfrm>
            <a:off x="4122409" y="1259999"/>
            <a:ext cx="3334739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022" marR="0" lvl="0" indent="-349113" algn="l" rtl="0">
              <a:lnSpc>
                <a:spcPct val="90000"/>
              </a:lnSpc>
              <a:spcBef>
                <a:spcPts val="783"/>
              </a:spcBef>
              <a:spcAft>
                <a:spcPts val="0"/>
              </a:spcAft>
              <a:buClr>
                <a:srgbClr val="0094D8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042" marR="0" lvl="1" indent="-336418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063" marR="0" lvl="2" indent="-330071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083" marR="0" lvl="3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106" marR="0" lvl="4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126" marR="0" lvl="5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147" marR="0" lvl="6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6168" marR="0" lvl="7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3189" marR="0" lvl="8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lajd tytułowy">
  <p:cSld name="6_Slajd tytułow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/>
          <p:nvPr/>
        </p:nvSpPr>
        <p:spPr>
          <a:xfrm>
            <a:off x="534193" y="426481"/>
            <a:ext cx="7193697" cy="46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400" b="1" i="0" u="none" strike="noStrike" cap="none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4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31"/>
          <p:cNvSpPr txBox="1"/>
          <p:nvPr/>
        </p:nvSpPr>
        <p:spPr>
          <a:xfrm>
            <a:off x="534191" y="1236369"/>
            <a:ext cx="7193697" cy="322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01387" marR="0" lvl="0" indent="-201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-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Prowadzenie szkoleń, warsztatów i treningów dla osób dorosłych pracujących </a:t>
            </a:r>
            <a:br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w organizacjach biznesowych i instytucjach administracji publicznej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387" marR="0" lvl="0" indent="-201387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-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Instruktor stylizacji paznokci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387" marR="0" lvl="0" indent="-201387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-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Instruktor stylizacji rzęs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387" marR="0" lvl="0" indent="-201387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-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Obsługa procesów kadrowo-płacowych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387" marR="0" lvl="0" indent="-201387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-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Praca z dzieckiem metodą Marii Montessori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387" marR="0" lvl="0" indent="-201387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-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Doradzanie w zakresie finansów osobistych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387" marR="0" lvl="0" indent="-201387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-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Planowanie i prowadzenie zajęć z kiteboardingu w ramach cyklu szkoleniowego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387" marR="0" lvl="0" indent="-201387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-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Organizowanie pobytu i działań edukacyjno-krajoznawczych </a:t>
            </a:r>
            <a:br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na terenach wiejskich</a:t>
            </a:r>
            <a:endParaRPr sz="14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387" marR="0" lvl="0" indent="-201387" algn="l" rtl="0">
              <a:lnSpc>
                <a:spcPct val="100000"/>
              </a:lnSpc>
              <a:spcBef>
                <a:spcPts val="471"/>
              </a:spcBef>
              <a:spcAft>
                <a:spcPts val="0"/>
              </a:spcAft>
              <a:buClr>
                <a:srgbClr val="0094D8"/>
              </a:buClr>
              <a:buSzPts val="1400"/>
              <a:buFont typeface="Calibri"/>
              <a:buChar char="•"/>
            </a:pPr>
            <a:r>
              <a:rPr lang="pl-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Przygotowywanie potraw zgodnie z trendami rynkowymi i zasadami </a:t>
            </a:r>
            <a:br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14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zdrowego żywienia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lajd tytułowy">
  <p:cSld name="4_Slajd tytułow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2"/>
          <p:cNvSpPr txBox="1"/>
          <p:nvPr/>
        </p:nvSpPr>
        <p:spPr>
          <a:xfrm>
            <a:off x="545378" y="413650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400" b="1" i="0" u="none" strike="noStrike" cap="none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4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32"/>
          <p:cNvSpPr txBox="1">
            <a:spLocks noGrp="1"/>
          </p:cNvSpPr>
          <p:nvPr>
            <p:ph type="body" idx="1"/>
          </p:nvPr>
        </p:nvSpPr>
        <p:spPr>
          <a:xfrm>
            <a:off x="545376" y="1258324"/>
            <a:ext cx="5883528" cy="2626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022" marR="0" lvl="0" indent="-368156" algn="l" rtl="0">
              <a:lnSpc>
                <a:spcPct val="90000"/>
              </a:lnSpc>
              <a:spcBef>
                <a:spcPts val="783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042" marR="0" lvl="1" indent="-349113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rgbClr val="0094D8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063" marR="0" lvl="2" indent="-330071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083" marR="0" lvl="3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106" marR="0" lvl="4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126" marR="0" lvl="5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147" marR="0" lvl="6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6168" marR="0" lvl="7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3189" marR="0" lvl="8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lajd tytułowy">
  <p:cSld name="5_Slajd tytułow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/>
          <p:nvPr/>
        </p:nvSpPr>
        <p:spPr>
          <a:xfrm>
            <a:off x="538659" y="407232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400" b="1" i="0" u="none" strike="noStrike" cap="none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4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6" name="Google Shape;56;p33"/>
          <p:cNvGraphicFramePr/>
          <p:nvPr/>
        </p:nvGraphicFramePr>
        <p:xfrm>
          <a:off x="538658" y="122474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{E7F863D2-4854-468F-90AB-52F84D856183}</a:tableStyleId>
              </a:tblPr>
              <a:tblGrid>
                <a:gridCol w="462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DZIAŁANIA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4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DNI OD PODPISANIA UMOWY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4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Podpisanie umowy (klauzula o zmianie nazwy kwalifikacji)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FFFFF"/>
                        </a:gs>
                        <a:gs pos="65001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FFFFF"/>
                        </a:gs>
                        <a:gs pos="65001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Uzgodnienie harmonogramu spotkań i prac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9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Uzgodnienie listy kwalifikacji, nad którymi pracują grupy ekspertów Wykonawcy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Wykonawca zgłasza listy ekspertów i koordynatorów opisu w podziale na kwalifikacje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Zamawiający określa 5 terminów seminariów, w których muszą wziąć udział eksperci główni dla każdej kwalifikacji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Seminaria dla Wykonawców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40–50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Rozpoczyna się opis kwalifikacji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 50. dnia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spotkanie korygujące z każdą firmą w trakcie opisu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Odbiór 1. wersji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Uwagi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800"/>
                        <a:buFont typeface="Calibri"/>
                        <a:buNone/>
                      </a:pPr>
                      <a:r>
                        <a:rPr lang="pl-PL" sz="800" b="0" i="0" u="none" strike="noStrike" cap="none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Odbiór ostatecznej wersji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150" marR="39150" marT="31125" marB="311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ajd tytułowy">
  <p:cSld name="3_Slajd tytułow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4"/>
          <p:cNvSpPr txBox="1"/>
          <p:nvPr/>
        </p:nvSpPr>
        <p:spPr>
          <a:xfrm>
            <a:off x="546278" y="413651"/>
            <a:ext cx="7193697" cy="58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400" b="1" i="0" u="none" strike="noStrike" cap="none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KWALIFIKACJE</a:t>
            </a:r>
            <a:r>
              <a:rPr lang="pl-PL" sz="24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 AKTUALNIE ZGŁOSZONE DO ZRK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4"/>
          <p:cNvSpPr txBox="1">
            <a:spLocks noGrp="1"/>
          </p:cNvSpPr>
          <p:nvPr>
            <p:ph type="body" idx="1"/>
          </p:nvPr>
        </p:nvSpPr>
        <p:spPr>
          <a:xfrm>
            <a:off x="546277" y="1215916"/>
            <a:ext cx="5883528" cy="322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022" marR="0" lvl="0" indent="-368156" algn="l" rtl="0">
              <a:lnSpc>
                <a:spcPct val="115000"/>
              </a:lnSpc>
              <a:spcBef>
                <a:spcPts val="3732"/>
              </a:spcBef>
              <a:spcAft>
                <a:spcPts val="0"/>
              </a:spcAft>
              <a:buClr>
                <a:srgbClr val="00A0E3"/>
              </a:buClr>
              <a:buSzPts val="2200"/>
              <a:buFont typeface="Arial"/>
              <a:buChar char="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042" marR="0" lvl="1" indent="-349113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063" marR="0" lvl="2" indent="-330071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083" marR="0" lvl="3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106" marR="0" lvl="4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126" marR="0" lvl="5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147" marR="0" lvl="6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6168" marR="0" lvl="7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3189" marR="0" lvl="8" indent="-317375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9.xml"/><Relationship Id="rId9" Type="http://schemas.openxmlformats.org/officeDocument/2006/relationships/oleObject" Target="../embeddings/oleObject1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7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9"/>
          <p:cNvPicPr preferRelativeResize="0"/>
          <p:nvPr/>
        </p:nvPicPr>
        <p:blipFill rotWithShape="1">
          <a:blip r:embed="rId4">
            <a:alphaModFix/>
          </a:blip>
          <a:srcRect l="72443" r="-72774" b="-88"/>
          <a:stretch/>
        </p:blipFill>
        <p:spPr>
          <a:xfrm flipH="1">
            <a:off x="6048000" y="0"/>
            <a:ext cx="3096000" cy="51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3289" y="4397828"/>
            <a:ext cx="1139856" cy="64116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21"/>
          <p:cNvPicPr preferRelativeResize="0"/>
          <p:nvPr/>
        </p:nvPicPr>
        <p:blipFill rotWithShape="1">
          <a:blip r:embed="rId11">
            <a:alphaModFix/>
          </a:blip>
          <a:srcRect l="72443" r="-72774" b="-88"/>
          <a:stretch/>
        </p:blipFill>
        <p:spPr>
          <a:xfrm flipH="1">
            <a:off x="6048000" y="0"/>
            <a:ext cx="3096000" cy="51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53289" y="4397828"/>
            <a:ext cx="1139856" cy="64116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7"/>
          <p:cNvPicPr preferRelativeResize="0"/>
          <p:nvPr/>
        </p:nvPicPr>
        <p:blipFill>
          <a:blip r:embed="rId6"/>
          <a:srcRect/>
          <a:stretch/>
        </p:blipFill>
        <p:spPr>
          <a:xfrm>
            <a:off x="3499597" y="4428066"/>
            <a:ext cx="5246473" cy="83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7"/>
          <p:cNvPicPr preferRelativeResize="0"/>
          <p:nvPr/>
        </p:nvPicPr>
        <p:blipFill rotWithShape="1">
          <a:blip r:embed="rId7">
            <a:alphaModFix/>
          </a:blip>
          <a:srcRect l="-2" r="17991"/>
          <a:stretch/>
        </p:blipFill>
        <p:spPr>
          <a:xfrm rot="-5400000">
            <a:off x="2286002" y="-2293375"/>
            <a:ext cx="4572000" cy="9143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176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oogle Shape;26;p28"/>
          <p:cNvGraphicFramePr/>
          <p:nvPr/>
        </p:nvGraphicFramePr>
        <p:xfrm>
          <a:off x="-203152" y="133990"/>
          <a:ext cx="881766" cy="88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295400" imgH="1295400" progId="AcroExch.Document.DC">
                  <p:embed/>
                </p:oleObj>
              </mc:Choice>
              <mc:Fallback>
                <p:oleObj r:id="rId9" imgW="1295400" imgH="1295400" progId="AcroExch.Document.DC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/>
                      <a:stretch/>
                    </p:blipFill>
                    <p:spPr>
                      <a:xfrm>
                        <a:off x="-203152" y="133990"/>
                        <a:ext cx="881766" cy="8817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00704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oogle Shape;26;p28"/>
          <p:cNvGraphicFramePr/>
          <p:nvPr/>
        </p:nvGraphicFramePr>
        <p:xfrm>
          <a:off x="-203152" y="133990"/>
          <a:ext cx="881766" cy="88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295400" imgH="1295400" progId="AcroExch.Document.DC">
                  <p:embed/>
                </p:oleObj>
              </mc:Choice>
              <mc:Fallback>
                <p:oleObj r:id="rId10" imgW="1295400" imgH="1295400" progId="AcroExch.Document.DC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 rotWithShape="1">
                      <a:blip r:embed="rId11">
                        <a:alphaModFix/>
                      </a:blip>
                      <a:srcRect/>
                      <a:stretch/>
                    </p:blipFill>
                    <p:spPr>
                      <a:xfrm>
                        <a:off x="-203152" y="133990"/>
                        <a:ext cx="881766" cy="8817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73763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17">
            <a:extLst>
              <a:ext uri="{FF2B5EF4-FFF2-40B4-BE49-F238E27FC236}">
                <a16:creationId xmlns:a16="http://schemas.microsoft.com/office/drawing/2014/main" id="{980D9A01-3BDC-CBDC-7ACA-775516CED7A7}"/>
              </a:ext>
            </a:extLst>
          </p:cNvPr>
          <p:cNvPicPr preferRelativeResize="0"/>
          <p:nvPr userDrawn="1"/>
        </p:nvPicPr>
        <p:blipFill>
          <a:blip r:embed="rId5"/>
          <a:srcRect/>
          <a:stretch/>
        </p:blipFill>
        <p:spPr>
          <a:xfrm>
            <a:off x="3897527" y="4428066"/>
            <a:ext cx="5246473" cy="83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3"/>
          <p:cNvPicPr preferRelativeResize="0"/>
          <p:nvPr/>
        </p:nvPicPr>
        <p:blipFill rotWithShape="1">
          <a:blip r:embed="rId6">
            <a:alphaModFix/>
          </a:blip>
          <a:srcRect l="-2" r="17991"/>
          <a:stretch/>
        </p:blipFill>
        <p:spPr>
          <a:xfrm rot="-5400000">
            <a:off x="2286002" y="-2293375"/>
            <a:ext cx="4572000" cy="9143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5595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comments" Target="../comments/commen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"/>
          <p:cNvSpPr txBox="1">
            <a:spLocks noGrp="1"/>
          </p:cNvSpPr>
          <p:nvPr>
            <p:ph type="title"/>
          </p:nvPr>
        </p:nvSpPr>
        <p:spPr>
          <a:xfrm>
            <a:off x="477908" y="1712116"/>
            <a:ext cx="7886700" cy="34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SzPts val="4400"/>
            </a:pPr>
            <a:br>
              <a:rPr lang="pl-PL" sz="4000" b="1" kern="1200" dirty="0">
                <a:solidFill>
                  <a:prstClr val="white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br>
              <a:rPr lang="pl-PL" sz="4000" b="1" kern="1200" dirty="0">
                <a:solidFill>
                  <a:prstClr val="white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r>
              <a:rPr lang="pl-PL" sz="4000" b="1" kern="1200" dirty="0">
                <a:solidFill>
                  <a:prstClr val="white"/>
                </a:solidFill>
                <a:latin typeface="Calibri" panose="020F0502020204030204" pitchFamily="34" charset="0"/>
                <a:ea typeface="+mj-ea"/>
                <a:cs typeface="+mj-cs"/>
              </a:rPr>
              <a:t>Projekt „Kariera bez barier </a:t>
            </a:r>
            <a:br>
              <a:rPr lang="pl-PL" sz="4000" b="1" kern="1200" dirty="0">
                <a:solidFill>
                  <a:prstClr val="white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r>
              <a:rPr lang="pl-PL" sz="4000" b="1" kern="1200" dirty="0">
                <a:solidFill>
                  <a:prstClr val="white"/>
                </a:solidFill>
                <a:latin typeface="Calibri" panose="020F0502020204030204" pitchFamily="34" charset="0"/>
                <a:ea typeface="+mj-ea"/>
                <a:cs typeface="+mj-cs"/>
              </a:rPr>
              <a:t>(</a:t>
            </a:r>
            <a:r>
              <a:rPr lang="pl-PL" sz="40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j-ea"/>
                <a:cs typeface="+mj-cs"/>
              </a:rPr>
              <a:t>Tranzycja</a:t>
            </a:r>
            <a:r>
              <a:rPr lang="pl-PL" sz="4000" b="1" kern="1200" dirty="0">
                <a:solidFill>
                  <a:prstClr val="white"/>
                </a:solidFill>
                <a:latin typeface="Calibri" panose="020F0502020204030204" pitchFamily="34" charset="0"/>
                <a:ea typeface="+mj-ea"/>
                <a:cs typeface="+mj-cs"/>
              </a:rPr>
              <a:t> na rynek pracy)” </a:t>
            </a:r>
            <a:endParaRPr sz="4400" dirty="0"/>
          </a:p>
        </p:txBody>
      </p:sp>
      <p:sp>
        <p:nvSpPr>
          <p:cNvPr id="157" name="Google Shape;157;p1"/>
          <p:cNvSpPr txBox="1"/>
          <p:nvPr/>
        </p:nvSpPr>
        <p:spPr>
          <a:xfrm>
            <a:off x="3708400" y="3713119"/>
            <a:ext cx="5318764" cy="13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pl-PL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Instytut Badań Edukacyjnych – Państwowy Instytut Badawczy</a:t>
            </a:r>
            <a:endParaRPr sz="1600" dirty="0"/>
          </a:p>
        </p:txBody>
      </p:sp>
      <p:sp>
        <p:nvSpPr>
          <p:cNvPr id="158" name="Google Shape;158;p1"/>
          <p:cNvSpPr txBox="1"/>
          <p:nvPr/>
        </p:nvSpPr>
        <p:spPr>
          <a:xfrm>
            <a:off x="5661664" y="3296826"/>
            <a:ext cx="3086100" cy="25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94D8"/>
              </a:buClr>
              <a:buSzPts val="1400"/>
            </a:pPr>
            <a:r>
              <a:rPr lang="pl-PL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Anna Rutkowska</a:t>
            </a:r>
            <a:endParaRPr sz="2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"/>
          <p:cNvSpPr txBox="1"/>
          <p:nvPr/>
        </p:nvSpPr>
        <p:spPr>
          <a:xfrm>
            <a:off x="5534664" y="3967436"/>
            <a:ext cx="3086100" cy="25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algn="r">
              <a:lnSpc>
                <a:spcPct val="90000"/>
              </a:lnSpc>
              <a:buClr>
                <a:srgbClr val="0094D8"/>
              </a:buClr>
              <a:buSzPts val="1400"/>
            </a:pPr>
            <a:r>
              <a:rPr lang="pl-P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11.04.2025 r.</a:t>
            </a:r>
            <a:endParaRPr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506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65" y="84802"/>
            <a:ext cx="1917484" cy="168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" name="Google Shape;145;p5"/>
          <p:cNvSpPr txBox="1">
            <a:spLocks noGrp="1"/>
          </p:cNvSpPr>
          <p:nvPr>
            <p:ph type="body" idx="1"/>
          </p:nvPr>
        </p:nvSpPr>
        <p:spPr>
          <a:xfrm>
            <a:off x="474030" y="807016"/>
            <a:ext cx="7075088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9011" indent="-64756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ts val="1800"/>
              <a:buNone/>
            </a:pPr>
            <a:endParaRPr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9011" indent="-179011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ts val="1800"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Jakie przeszkody i wzywania stoją przed dziewczynką? </a:t>
            </a:r>
            <a:endParaRPr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9011" indent="-179011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ts val="1800"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Jaka może być jej przyszłość w kontekście edukacyjnym, zawodowym, relacji z innymi ludźmi?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9011" indent="-179011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ts val="1800"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Jakie zasoby/ mocne strony może mieć dziewczynka? Co stanowi dla niej szansę w tej sytuacji? </a:t>
            </a:r>
            <a:endParaRPr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>
            <a:spLocks noGrp="1"/>
          </p:cNvSpPr>
          <p:nvPr>
            <p:ph type="body" idx="1"/>
          </p:nvPr>
        </p:nvSpPr>
        <p:spPr>
          <a:xfrm>
            <a:off x="548456" y="1157890"/>
            <a:ext cx="7415330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None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Dominik, ma 15 lat i jest w 8 klasie, pochodzi z niewielkiego miasteczka. Rok wcześniej uległ wypadkowi i od tej pory jeździ na wózku, ma trwale uszkodzony kręgosłup i  w tym momencie niewładne cztery kończyny. Ma nauczanie indywidualne, bo szkoła, do której chodzi nie jest przystosowana do potrzeb uczniów niepełnosprawnych ruchowo. Liczne rehabilitacje powodują, że często nie ma go w domu. Zmieniający się nauczyciele i otoczenie nie budują poczucia bezpieczeństwa. Doskwiera mu samotność, przez ograniczony kontakt z kolegami.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Google Shape;162;p8"/>
          <p:cNvSpPr txBox="1">
            <a:spLocks noGrp="1"/>
          </p:cNvSpPr>
          <p:nvPr>
            <p:ph type="title"/>
          </p:nvPr>
        </p:nvSpPr>
        <p:spPr>
          <a:xfrm>
            <a:off x="529752" y="478718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 dirty="0">
                <a:solidFill>
                  <a:srgbClr val="7030A0"/>
                </a:solidFill>
              </a:rPr>
              <a:t>Poznajmy historię…</a:t>
            </a:r>
            <a:endParaRPr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65" y="84802"/>
            <a:ext cx="1917484" cy="168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" name="Google Shape;145;p5"/>
          <p:cNvSpPr txBox="1">
            <a:spLocks noGrp="1"/>
          </p:cNvSpPr>
          <p:nvPr>
            <p:ph type="body" idx="1"/>
          </p:nvPr>
        </p:nvSpPr>
        <p:spPr>
          <a:xfrm>
            <a:off x="474030" y="1232318"/>
            <a:ext cx="7075088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9011" indent="-64756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ts val="1800"/>
              <a:buNone/>
            </a:pPr>
            <a:endParaRPr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9011" indent="-179011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ts val="1800"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Jakie przeszkody i wzywania stoją przed chłopcem? </a:t>
            </a:r>
            <a:endParaRPr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9011" indent="-179011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ts val="1800"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Jaka może być jego przyszłość w kontekście edukacyjnym, zawodowym, relacji z innymi ludźmi?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86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>
            <a:spLocks noGrp="1"/>
          </p:cNvSpPr>
          <p:nvPr>
            <p:ph type="body" idx="1"/>
          </p:nvPr>
        </p:nvSpPr>
        <p:spPr>
          <a:xfrm>
            <a:off x="548456" y="1157890"/>
            <a:ext cx="7415330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None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Kasia ma 17 lat, pochodzi z niewielkiego miasta na Dolnym Śląsku. Ukończyła osiedlową podstawówkę. Bardzo lubi uczyć się języków, więc wybrała Technikum Hotelarskie. W szkole podstawowej miała bardzo dobre oceny, nauczyciele opisywali ją jako utalentowaną i pracowitą. W szkole średniej napotyka na pierwsze wyzwania edukacyjne, otrzymuje pierwsze jedynki. W swojej klasie czuje się osamotniona, jak na razie nie zawiązała z nikim bliższych relacji. Pochodzi z rodziny, która nie jest zbyt zamożna. Interesują ją nauki ścisłe. Marzy, by „łowić gwiazdy”.</a:t>
            </a:r>
          </a:p>
        </p:txBody>
      </p:sp>
      <p:sp>
        <p:nvSpPr>
          <p:cNvPr id="162" name="Google Shape;162;p8"/>
          <p:cNvSpPr txBox="1">
            <a:spLocks noGrp="1"/>
          </p:cNvSpPr>
          <p:nvPr>
            <p:ph type="title"/>
          </p:nvPr>
        </p:nvSpPr>
        <p:spPr>
          <a:xfrm>
            <a:off x="529752" y="478718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 dirty="0">
                <a:solidFill>
                  <a:srgbClr val="7030A0"/>
                </a:solidFill>
              </a:rPr>
              <a:t>Poznajmy historię…</a:t>
            </a:r>
            <a:endParaRPr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21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65" y="84802"/>
            <a:ext cx="1917484" cy="168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" name="Google Shape;145;p5"/>
          <p:cNvSpPr txBox="1">
            <a:spLocks noGrp="1"/>
          </p:cNvSpPr>
          <p:nvPr>
            <p:ph type="body" idx="1"/>
          </p:nvPr>
        </p:nvSpPr>
        <p:spPr>
          <a:xfrm>
            <a:off x="474030" y="807016"/>
            <a:ext cx="7075088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9011" indent="-64756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ts val="1800"/>
              <a:buNone/>
            </a:pPr>
            <a:endParaRPr lang="pl-PL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9011" indent="-64756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ts val="1800"/>
              <a:buNone/>
            </a:pPr>
            <a:endParaRPr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9011" indent="-179011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ts val="1800"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Jakie zasoby/ mocne strony może mieć dziewczyna? Co stanowi dla niej szansę w tej sytuacji? </a:t>
            </a:r>
            <a:endParaRPr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9011" indent="-179011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ts val="1800"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Myśląc o jej zasobach i o tym, czego może się nauczyć jeśli otrzyma potrzebne wsparcie, jaka może być jej przyszłość w kontekście edukacyjnym, zawodowym, relacji z innymi ludźmi?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43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 txBox="1">
            <a:spLocks noGrp="1"/>
          </p:cNvSpPr>
          <p:nvPr>
            <p:ph type="title"/>
          </p:nvPr>
        </p:nvSpPr>
        <p:spPr>
          <a:xfrm>
            <a:off x="529752" y="478718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 dirty="0"/>
              <a:t>Zapraszamy na film</a:t>
            </a:r>
            <a:endParaRPr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651" y="856880"/>
            <a:ext cx="3276712" cy="377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"/>
          <p:cNvSpPr txBox="1">
            <a:spLocks noGrp="1"/>
          </p:cNvSpPr>
          <p:nvPr>
            <p:ph type="body" idx="1"/>
          </p:nvPr>
        </p:nvSpPr>
        <p:spPr>
          <a:xfrm>
            <a:off x="2993771" y="1392866"/>
            <a:ext cx="4959382" cy="259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9011" indent="-179011">
              <a:spcBef>
                <a:spcPts val="0"/>
              </a:spcBef>
              <a:buClr>
                <a:schemeClr val="accent5"/>
              </a:buClr>
            </a:pP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czym dla Was jest ten film?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9011" indent="-179011">
              <a:buClr>
                <a:schemeClr val="accent5"/>
              </a:buClr>
            </a:pP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Czego dowiedzieliście się o bohaterach/bohaterkach?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9011" indent="-179011">
              <a:buClr>
                <a:schemeClr val="accent5"/>
              </a:buClr>
              <a:buSzPts val="1800"/>
            </a:pP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Was zaskoczyło?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marL="179011" indent="-179011">
              <a:buClr>
                <a:schemeClr val="accent5"/>
              </a:buClr>
              <a:buSzPts val="1800"/>
            </a:pP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jakich kompetencjach mówią dorosłe już osoby?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marL="179011" indent="-179011">
              <a:buClr>
                <a:schemeClr val="accent5"/>
              </a:buClr>
              <a:buSzPts val="1800"/>
            </a:pP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Czego potrzebowały od szkoły?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marL="342900" indent="-342900">
              <a:buClr>
                <a:schemeClr val="accent5"/>
              </a:buClr>
            </a:pPr>
            <a:endParaRPr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/>
          </p:nvPr>
        </p:nvSpPr>
        <p:spPr>
          <a:xfrm>
            <a:off x="1031358" y="555833"/>
            <a:ext cx="5065973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 dirty="0"/>
              <a:t>Refleksja …..</a:t>
            </a:r>
            <a:endParaRPr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4" y="1286540"/>
            <a:ext cx="2818337" cy="2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be01152702_0_42"/>
          <p:cNvSpPr txBox="1">
            <a:spLocks noGrp="1"/>
          </p:cNvSpPr>
          <p:nvPr>
            <p:ph type="body" idx="1"/>
          </p:nvPr>
        </p:nvSpPr>
        <p:spPr>
          <a:xfrm>
            <a:off x="524792" y="727119"/>
            <a:ext cx="6939263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pl-PL" sz="2600" b="1" dirty="0">
                <a:solidFill>
                  <a:schemeClr val="accent5"/>
                </a:solidFill>
              </a:rPr>
              <a:t>ODBIORCY PROJEKTU</a:t>
            </a:r>
            <a:endParaRPr sz="2600" b="1" dirty="0">
              <a:solidFill>
                <a:schemeClr val="accent5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 b="1" dirty="0">
              <a:solidFill>
                <a:srgbClr val="0094D8"/>
              </a:solidFill>
            </a:endParaRPr>
          </a:p>
          <a:p>
            <a:pPr marL="342900" indent="-342900">
              <a:buClr>
                <a:schemeClr val="accent5"/>
              </a:buClr>
              <a:buSzPts val="1100"/>
            </a:pPr>
            <a:r>
              <a:rPr lang="pl-PL" sz="2000" dirty="0">
                <a:solidFill>
                  <a:schemeClr val="tx1"/>
                </a:solidFill>
              </a:rPr>
              <a:t>Nauczyciele, doradcy zawodowi, </a:t>
            </a:r>
          </a:p>
          <a:p>
            <a:pPr marL="342900" indent="-342900">
              <a:buClr>
                <a:schemeClr val="accent5"/>
              </a:buClr>
              <a:buSzPts val="1100"/>
            </a:pPr>
            <a:r>
              <a:rPr lang="pl-PL" sz="2000" dirty="0">
                <a:solidFill>
                  <a:schemeClr val="tx1"/>
                </a:solidFill>
              </a:rPr>
              <a:t>inni specjaliści w oświacie;</a:t>
            </a:r>
            <a:endParaRPr sz="2000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accent5"/>
              </a:buClr>
              <a:buSzPts val="1100"/>
            </a:pPr>
            <a:r>
              <a:rPr lang="pl-PL" sz="2000" dirty="0">
                <a:solidFill>
                  <a:schemeClr val="tx1"/>
                </a:solidFill>
              </a:rPr>
              <a:t>Uczniowie;</a:t>
            </a:r>
            <a:endParaRPr sz="2000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accent5"/>
              </a:buClr>
              <a:buSzPts val="1100"/>
            </a:pPr>
            <a:r>
              <a:rPr lang="pl-PL" sz="2000" dirty="0">
                <a:solidFill>
                  <a:schemeClr val="tx1"/>
                </a:solidFill>
              </a:rPr>
              <a:t>Rodzice uczniów;</a:t>
            </a:r>
          </a:p>
          <a:p>
            <a:pPr marL="342900" indent="-342900">
              <a:buClr>
                <a:schemeClr val="accent5"/>
              </a:buClr>
              <a:buSzPts val="1100"/>
            </a:pPr>
            <a:r>
              <a:rPr lang="pl-PL" sz="2000" dirty="0">
                <a:solidFill>
                  <a:schemeClr val="tx1"/>
                </a:solidFill>
              </a:rPr>
              <a:t>Całe placówki: szkoły podstawowe i ponadpodstawowe</a:t>
            </a:r>
            <a:endParaRPr sz="2000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accent5"/>
              </a:buClr>
              <a:buSzPts val="1100"/>
            </a:pPr>
            <a:r>
              <a:rPr lang="pl-PL" sz="2000" dirty="0">
                <a:solidFill>
                  <a:schemeClr val="tx1"/>
                </a:solidFill>
              </a:rPr>
              <a:t>Otoczenie szkół, w tym pracodawcy.</a:t>
            </a:r>
            <a:endParaRPr sz="2000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dk1"/>
              </a:buClr>
              <a:buSzPts val="1100"/>
            </a:pPr>
            <a:endParaRPr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/>
            <a:endParaRPr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78" y="418422"/>
            <a:ext cx="3872466" cy="249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7668BB0-F26D-1360-9021-28433915B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232" y="30986"/>
            <a:ext cx="5141372" cy="5112514"/>
          </a:xfrm>
          <a:prstGeom prst="rect">
            <a:avLst/>
          </a:prstGeom>
        </p:spPr>
      </p:pic>
      <p:pic>
        <p:nvPicPr>
          <p:cNvPr id="3" name="Google Shape;180;g3393049b282_0_33">
            <a:extLst>
              <a:ext uri="{FF2B5EF4-FFF2-40B4-BE49-F238E27FC236}">
                <a16:creationId xmlns:a16="http://schemas.microsoft.com/office/drawing/2014/main" id="{B6136B22-29FB-4810-BE5E-8A89DB7233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-15995" b="-30770"/>
          <a:stretch/>
        </p:blipFill>
        <p:spPr>
          <a:xfrm>
            <a:off x="7598298" y="4178257"/>
            <a:ext cx="1615192" cy="1024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530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be01152702_0_50"/>
          <p:cNvSpPr txBox="1">
            <a:spLocks noGrp="1"/>
          </p:cNvSpPr>
          <p:nvPr>
            <p:ph type="body" idx="1"/>
          </p:nvPr>
        </p:nvSpPr>
        <p:spPr>
          <a:xfrm>
            <a:off x="507300" y="566750"/>
            <a:ext cx="71901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pl-PL" sz="2600" b="1" dirty="0">
                <a:solidFill>
                  <a:srgbClr val="0094D8"/>
                </a:solidFill>
              </a:rPr>
              <a:t>UŻYTECZNOŚĆ PROJEKTU</a:t>
            </a:r>
            <a:endParaRPr sz="2600" b="1" dirty="0">
              <a:solidFill>
                <a:srgbClr val="0094D8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 b="1" dirty="0">
              <a:solidFill>
                <a:srgbClr val="0094D8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pl-PL" dirty="0">
                <a:solidFill>
                  <a:schemeClr val="dk1"/>
                </a:solidFill>
              </a:rPr>
              <a:t>- </a:t>
            </a:r>
            <a:r>
              <a:rPr lang="pl-PL" dirty="0">
                <a:solidFill>
                  <a:schemeClr val="tx1"/>
                </a:solidFill>
              </a:rPr>
              <a:t>dostarczenie nauczycielom, doradcom zawodowym i innym specjalistom wiedzy, umiejętności i konkretnych narzędzi pomocnych do wspierania uczniów ze zróżnicowanymi potrzebami w przygotowaniu do wyjścia przez nich na rynek pracy;</a:t>
            </a:r>
            <a:endParaRPr dirty="0">
              <a:solidFill>
                <a:schemeClr val="tx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dirty="0">
              <a:solidFill>
                <a:schemeClr val="tx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pl-PL" dirty="0">
                <a:solidFill>
                  <a:schemeClr val="tx1"/>
                </a:solidFill>
              </a:rPr>
              <a:t>- systemowe działania w wybranych szkołach, dostarczające kompleksowego wsparcia;</a:t>
            </a:r>
            <a:endParaRPr dirty="0">
              <a:solidFill>
                <a:schemeClr val="tx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dirty="0">
              <a:solidFill>
                <a:schemeClr val="tx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pl-PL" dirty="0">
                <a:solidFill>
                  <a:schemeClr val="tx1"/>
                </a:solidFill>
              </a:rPr>
              <a:t>- włączenie różnych grup w działania: nauczycieli, uczniów, rodziców uczniów</a:t>
            </a:r>
            <a:r>
              <a:rPr lang="pl-PL" dirty="0">
                <a:solidFill>
                  <a:schemeClr val="dk1"/>
                </a:solidFill>
              </a:rPr>
              <a:t>, specjalistów z otoczenia uczniów, pracodawców.</a:t>
            </a:r>
            <a:endParaRPr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766461" y="594213"/>
            <a:ext cx="7885455" cy="52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 dirty="0">
                <a:solidFill>
                  <a:srgbClr val="F28D00"/>
                </a:solidFill>
              </a:rPr>
              <a:t>Kariera bez barier (</a:t>
            </a:r>
            <a:r>
              <a:rPr lang="pl-PL" dirty="0" err="1">
                <a:solidFill>
                  <a:srgbClr val="F28D00"/>
                </a:solidFill>
              </a:rPr>
              <a:t>Tranzycja</a:t>
            </a:r>
            <a:r>
              <a:rPr lang="pl-PL" dirty="0">
                <a:solidFill>
                  <a:srgbClr val="F28D00"/>
                </a:solidFill>
              </a:rPr>
              <a:t> na rynek pracy) </a:t>
            </a:r>
            <a:endParaRPr dirty="0"/>
          </a:p>
        </p:txBody>
      </p:sp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r="-15995" b="-30770"/>
          <a:stretch/>
        </p:blipFill>
        <p:spPr>
          <a:xfrm>
            <a:off x="2008687" y="1534762"/>
            <a:ext cx="4897565" cy="3105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782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>
            <a:spLocks noGrp="1"/>
          </p:cNvSpPr>
          <p:nvPr>
            <p:ph type="body" idx="1"/>
          </p:nvPr>
        </p:nvSpPr>
        <p:spPr>
          <a:xfrm>
            <a:off x="766462" y="1345739"/>
            <a:ext cx="7885477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har char="-"/>
            </a:pPr>
            <a:r>
              <a:rPr lang="pl-PL" dirty="0"/>
              <a:t>przygotowanie i opublikowanie materiałów (poradniki, </a:t>
            </a:r>
            <a:r>
              <a:rPr lang="pl-PL" dirty="0" err="1"/>
              <a:t>webinary</a:t>
            </a:r>
            <a:r>
              <a:rPr lang="pl-PL" dirty="0"/>
              <a:t>, narzędzia, filmy, ekspertyzy, materiały szkoleniowe);</a:t>
            </a:r>
            <a:endParaRPr dirty="0"/>
          </a:p>
          <a:p>
            <a:pPr>
              <a:buChar char="-"/>
            </a:pPr>
            <a:r>
              <a:rPr lang="pl-PL" dirty="0"/>
              <a:t>przeszkolenie  ok. 2500 nauczycieli w latach: 2023-2024 (zespół IBE), min. 1000 w 2025 r.;</a:t>
            </a:r>
            <a:endParaRPr dirty="0"/>
          </a:p>
          <a:p>
            <a:pPr>
              <a:buChar char="-"/>
            </a:pPr>
            <a:r>
              <a:rPr lang="pl-PL" dirty="0"/>
              <a:t>działania badawcze -  diagnostyczne i ewaluacyjne w ramach działań w szkołach;</a:t>
            </a:r>
            <a:endParaRPr dirty="0"/>
          </a:p>
          <a:p>
            <a:pPr>
              <a:buChar char="-"/>
            </a:pPr>
            <a:r>
              <a:rPr lang="pl-PL" dirty="0"/>
              <a:t>działania w 80 szkołach podstawowych i 80 ponadpodstawowych (po 5 szkół z każdego województwa) - OW:</a:t>
            </a:r>
            <a:endParaRPr dirty="0"/>
          </a:p>
          <a:p>
            <a:pPr marL="622098" indent="0">
              <a:buNone/>
            </a:pPr>
            <a:r>
              <a:rPr lang="pl-PL" dirty="0"/>
              <a:t>a. przeszkolenie zespołów nauczycieli z każdej ze szkół</a:t>
            </a:r>
            <a:endParaRPr dirty="0"/>
          </a:p>
          <a:p>
            <a:pPr marL="622098" indent="0">
              <a:buNone/>
            </a:pPr>
            <a:r>
              <a:rPr lang="pl-PL" dirty="0"/>
              <a:t>b. przeprowadzenie ok. 320 projektów uczniowskich</a:t>
            </a:r>
            <a:endParaRPr dirty="0"/>
          </a:p>
          <a:p>
            <a:pPr marL="622098" indent="0">
              <a:buNone/>
            </a:pPr>
            <a:r>
              <a:rPr lang="pl-PL" dirty="0"/>
              <a:t>c. przygotowanie 240 innowacji pedagogicznych</a:t>
            </a:r>
            <a:endParaRPr dirty="0"/>
          </a:p>
          <a:p>
            <a:pPr marL="622098" indent="0">
              <a:buNone/>
            </a:pPr>
            <a:r>
              <a:rPr lang="pl-PL" dirty="0"/>
              <a:t>d. prowadzenie doradztwa indywidualnego z wykorzystaniem MBK z ok. 2400 uczniami ze SPE</a:t>
            </a:r>
            <a:endParaRPr dirty="0"/>
          </a:p>
          <a:p>
            <a:pPr marL="622098" indent="0">
              <a:buNone/>
            </a:pPr>
            <a:r>
              <a:rPr lang="pl-PL" dirty="0"/>
              <a:t>e. działania z rodzicami i pracodawcami.</a:t>
            </a:r>
            <a:endParaRPr dirty="0"/>
          </a:p>
          <a:p>
            <a:pPr marL="622098" indent="0">
              <a:buNone/>
            </a:pPr>
            <a:endParaRPr dirty="0"/>
          </a:p>
          <a:p>
            <a:pPr marL="622098" indent="0">
              <a:buNone/>
            </a:pPr>
            <a:endParaRPr dirty="0"/>
          </a:p>
        </p:txBody>
      </p:sp>
      <p:sp>
        <p:nvSpPr>
          <p:cNvPr id="200" name="Google Shape;200;p11"/>
          <p:cNvSpPr txBox="1">
            <a:spLocks noGrp="1"/>
          </p:cNvSpPr>
          <p:nvPr>
            <p:ph type="title"/>
          </p:nvPr>
        </p:nvSpPr>
        <p:spPr>
          <a:xfrm>
            <a:off x="766462" y="594216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>
              <a:buSzPct val="100000"/>
            </a:pPr>
            <a:r>
              <a:rPr lang="pl-PL">
                <a:solidFill>
                  <a:srgbClr val="F28D00"/>
                </a:solidFill>
              </a:rPr>
              <a:t>Kariera bez barier (Tranzycja na rynek pracy) 2023-2026 – </a:t>
            </a:r>
            <a:br>
              <a:rPr lang="pl-PL">
                <a:solidFill>
                  <a:srgbClr val="F28D00"/>
                </a:solidFill>
              </a:rPr>
            </a:br>
            <a:r>
              <a:rPr lang="pl-PL">
                <a:solidFill>
                  <a:srgbClr val="F28D00"/>
                </a:solidFill>
              </a:rPr>
              <a:t>działania realizowane</a:t>
            </a:r>
            <a:endParaRPr/>
          </a:p>
        </p:txBody>
      </p:sp>
      <p:pic>
        <p:nvPicPr>
          <p:cNvPr id="201" name="Google Shape;20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6856" y="150350"/>
            <a:ext cx="1578221" cy="88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356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/>
          <p:nvPr/>
        </p:nvSpPr>
        <p:spPr>
          <a:xfrm>
            <a:off x="510363" y="300008"/>
            <a:ext cx="7478234" cy="1231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800"/>
            </a:pPr>
            <a:r>
              <a:rPr lang="pl-PL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Model kompetencji i umiejętności uczniów </a:t>
            </a:r>
            <a:endParaRPr dirty="0"/>
          </a:p>
          <a:p>
            <a:pPr>
              <a:buSzPts val="2800"/>
            </a:pPr>
            <a:r>
              <a:rPr lang="pl-PL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dla </a:t>
            </a:r>
            <a:r>
              <a:rPr lang="pl-PL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tranzycji</a:t>
            </a:r>
            <a:r>
              <a:rPr lang="pl-PL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na rynek pracy</a:t>
            </a:r>
            <a:endParaRPr sz="28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07000"/>
              </a:lnSpc>
              <a:buSzPts val="1800"/>
            </a:pPr>
            <a:r>
              <a:rPr lang="pl-PL" sz="1800" b="1" dirty="0"/>
              <a:t>  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510363" y="1377230"/>
            <a:ext cx="7478234" cy="338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buSzPts val="1600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W części ogólnej Zintegrowanej Strategii Umiejętności sformułowano rekomendacje dotyczące  realizacji doradztwa zawodowego w szkole. Brzmią one następująco:  </a:t>
            </a:r>
            <a:endParaRPr dirty="0"/>
          </a:p>
          <a:p>
            <a:pPr>
              <a:lnSpc>
                <a:spcPct val="150000"/>
              </a:lnSpc>
              <a:spcBef>
                <a:spcPts val="800"/>
              </a:spcBef>
              <a:buSzPts val="1800"/>
            </a:pPr>
            <a:r>
              <a:rPr lang="pl-PL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„Zadaniem szkoły jest przygotowanie uczniów do wyboru kierunku kształcenia i zawodu. Skuteczne  doradztwo zawodowe i edukacja zawodowa prowadzone w szkole odgrywają istotną rolę w procesie  podejmowania decyzji edukacyjnych i zawodowych. Stymulują do zadawania sobie szeregu pytań w  obszarach: </a:t>
            </a:r>
            <a:r>
              <a:rPr lang="pl-PL" sz="18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rozumienia samego siebie, rozumienia świata, zarządzania własnym życiem, budowania  relacji i przedsiębiorczości</a:t>
            </a:r>
            <a:r>
              <a:rPr lang="pl-PL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931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2"/>
            <a:ext cx="7162800" cy="506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393049b282_0_46"/>
          <p:cNvSpPr txBox="1">
            <a:spLocks noGrp="1"/>
          </p:cNvSpPr>
          <p:nvPr>
            <p:ph type="title"/>
          </p:nvPr>
        </p:nvSpPr>
        <p:spPr>
          <a:xfrm>
            <a:off x="629276" y="98683"/>
            <a:ext cx="7885455" cy="52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>
                <a:solidFill>
                  <a:srgbClr val="F28D00"/>
                </a:solidFill>
              </a:rPr>
              <a:t>Kariera bez barier (Tranzycja na rynek pracy) </a:t>
            </a:r>
            <a:endParaRPr/>
          </a:p>
        </p:txBody>
      </p:sp>
      <p:pic>
        <p:nvPicPr>
          <p:cNvPr id="193" name="Google Shape;193;g3393049b282_0_46"/>
          <p:cNvPicPr preferRelativeResize="0"/>
          <p:nvPr/>
        </p:nvPicPr>
        <p:blipFill rotWithShape="1">
          <a:blip r:embed="rId3">
            <a:alphaModFix/>
          </a:blip>
          <a:srcRect r="-15995" b="-30770"/>
          <a:stretch/>
        </p:blipFill>
        <p:spPr>
          <a:xfrm>
            <a:off x="7377354" y="98680"/>
            <a:ext cx="1615192" cy="102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393049b282_0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80" y="705632"/>
            <a:ext cx="8113299" cy="4646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884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"/>
          <p:cNvSpPr/>
          <p:nvPr/>
        </p:nvSpPr>
        <p:spPr>
          <a:xfrm>
            <a:off x="103910" y="649654"/>
            <a:ext cx="3309375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pl-PL" sz="2800" b="1" dirty="0">
                <a:solidFill>
                  <a:srgbClr val="5B9B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Mapa szkoły</a:t>
            </a:r>
          </a:p>
          <a:p>
            <a:pPr algn="ctr">
              <a:buSzPts val="2400"/>
            </a:pPr>
            <a:endParaRPr lang="pl-PL" sz="2800" b="1" dirty="0">
              <a:solidFill>
                <a:srgbClr val="5B9BD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 fontAlgn="base">
              <a:buFontTx/>
              <a:buChar char="-"/>
            </a:pP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jak w Waszych szkołach możecie wspierać wdrażanie Model kompetencji i umiejętności? </a:t>
            </a:r>
          </a:p>
          <a:p>
            <a:pPr algn="ctr" fontAlgn="base"/>
            <a:endParaRPr lang="pl-P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SzPts val="2400"/>
            </a:pPr>
            <a:r>
              <a:rPr lang="pl-PL" sz="2000" b="1" dirty="0">
                <a:solidFill>
                  <a:srgbClr val="5B9B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000" b="1" dirty="0">
              <a:solidFill>
                <a:srgbClr val="5B9BD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539" y="0"/>
            <a:ext cx="36687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418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 txBox="1">
            <a:spLocks noGrp="1"/>
          </p:cNvSpPr>
          <p:nvPr>
            <p:ph type="body" idx="1"/>
          </p:nvPr>
        </p:nvSpPr>
        <p:spPr>
          <a:xfrm>
            <a:off x="687764" y="279779"/>
            <a:ext cx="7885477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22098" indent="0">
              <a:buNone/>
            </a:pPr>
            <a:r>
              <a:rPr lang="pl-PL" dirty="0"/>
              <a:t>Zapraszamy do śledzenia efektów naszych działań i kontaktu:</a:t>
            </a:r>
            <a:endParaRPr dirty="0"/>
          </a:p>
          <a:p>
            <a:pPr marL="622098" indent="0">
              <a:buNone/>
            </a:pPr>
            <a:endParaRPr dirty="0"/>
          </a:p>
          <a:p>
            <a:pPr marL="622098" indent="0">
              <a:buNone/>
            </a:pPr>
            <a:endParaRPr b="1" dirty="0"/>
          </a:p>
          <a:p>
            <a:pPr marL="622098" indent="0">
              <a:buNone/>
            </a:pPr>
            <a:endParaRPr b="1" dirty="0"/>
          </a:p>
          <a:p>
            <a:pPr marL="622098" indent="0">
              <a:buNone/>
            </a:pPr>
            <a:endParaRPr dirty="0"/>
          </a:p>
        </p:txBody>
      </p:sp>
      <p:pic>
        <p:nvPicPr>
          <p:cNvPr id="208" name="Google Shape;20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4455" y="414693"/>
            <a:ext cx="1863095" cy="10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2"/>
          <p:cNvSpPr txBox="1"/>
          <p:nvPr/>
        </p:nvSpPr>
        <p:spPr>
          <a:xfrm>
            <a:off x="995878" y="1532679"/>
            <a:ext cx="125745" cy="21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091" rIns="62200" bIns="31091" anchor="t" anchorCtr="0">
            <a:spAutoFit/>
          </a:bodyPr>
          <a:lstStyle/>
          <a:p>
            <a:endParaRPr sz="100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5E8214-4D6C-43A1-AC74-99BE2F83B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74" y="636955"/>
            <a:ext cx="5780575" cy="6212673"/>
          </a:xfrm>
          <a:prstGeom prst="rect">
            <a:avLst/>
          </a:prstGeom>
        </p:spPr>
      </p:pic>
      <p:sp>
        <p:nvSpPr>
          <p:cNvPr id="6" name="Owal 5">
            <a:extLst>
              <a:ext uri="{FF2B5EF4-FFF2-40B4-BE49-F238E27FC236}">
                <a16:creationId xmlns:a16="http://schemas.microsoft.com/office/drawing/2014/main" id="{B591FA0D-391E-4D1A-89D4-480842F6F7AE}"/>
              </a:ext>
            </a:extLst>
          </p:cNvPr>
          <p:cNvSpPr/>
          <p:nvPr/>
        </p:nvSpPr>
        <p:spPr>
          <a:xfrm>
            <a:off x="2152853" y="3112034"/>
            <a:ext cx="812811" cy="205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10" tIns="31105" rIns="62210" bIns="31105" rtlCol="0" anchor="ctr"/>
          <a:lstStyle/>
          <a:p>
            <a:pPr algn="ctr"/>
            <a:endParaRPr lang="pl-PL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91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 txBox="1">
            <a:spLocks noGrp="1"/>
          </p:cNvSpPr>
          <p:nvPr>
            <p:ph type="body" idx="1"/>
          </p:nvPr>
        </p:nvSpPr>
        <p:spPr>
          <a:xfrm>
            <a:off x="766462" y="1345739"/>
            <a:ext cx="7885477" cy="326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22260" indent="0">
              <a:buNone/>
            </a:pPr>
            <a:r>
              <a:rPr lang="pl-PL"/>
              <a:t>Zapraszamy do śledzenia efektów naszych działań i kontaktu:</a:t>
            </a:r>
            <a:endParaRPr/>
          </a:p>
          <a:p>
            <a:pPr marL="622260" indent="0">
              <a:buNone/>
            </a:pPr>
            <a:endParaRPr/>
          </a:p>
          <a:p>
            <a:pPr marL="622260" indent="0">
              <a:buNone/>
            </a:pPr>
            <a:r>
              <a:rPr lang="pl-PL" b="1"/>
              <a:t>www.ibe.edu.pl projekt krajowy: Kariera bez barier</a:t>
            </a:r>
            <a:endParaRPr/>
          </a:p>
          <a:p>
            <a:pPr marL="622260" indent="0">
              <a:buNone/>
            </a:pPr>
            <a:endParaRPr b="1"/>
          </a:p>
          <a:p>
            <a:pPr marL="622260" indent="0">
              <a:buNone/>
            </a:pPr>
            <a:endParaRPr b="1"/>
          </a:p>
          <a:p>
            <a:pPr marL="622260" indent="0">
              <a:buNone/>
            </a:pPr>
            <a:endParaRPr/>
          </a:p>
        </p:txBody>
      </p:sp>
      <p:sp>
        <p:nvSpPr>
          <p:cNvPr id="180" name="Google Shape;180;p12"/>
          <p:cNvSpPr txBox="1">
            <a:spLocks noGrp="1"/>
          </p:cNvSpPr>
          <p:nvPr>
            <p:ph type="title"/>
          </p:nvPr>
        </p:nvSpPr>
        <p:spPr>
          <a:xfrm>
            <a:off x="766462" y="594214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>
                <a:solidFill>
                  <a:srgbClr val="F28D00"/>
                </a:solidFill>
              </a:rPr>
              <a:t>Kariera bez barier (Tranzycja na rynek pracy)</a:t>
            </a:r>
            <a:endParaRPr/>
          </a:p>
        </p:txBody>
      </p:sp>
      <p:pic>
        <p:nvPicPr>
          <p:cNvPr id="181" name="Google Shape;18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4455" y="414693"/>
            <a:ext cx="1863095" cy="10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2" descr="Grafika na kolorowym tle, zdjęcie mężczyzny mówiącego do mikrofonu oraz tekst &quot;Niepełnosprawność to stan umysłu.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062" y="2502161"/>
            <a:ext cx="3749512" cy="1959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2"/>
          <p:cNvSpPr txBox="1"/>
          <p:nvPr/>
        </p:nvSpPr>
        <p:spPr>
          <a:xfrm>
            <a:off x="995878" y="1532677"/>
            <a:ext cx="125745" cy="21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16" tIns="31099" rIns="62216" bIns="31099" anchor="t" anchorCtr="0">
            <a:spAutoFit/>
          </a:bodyPr>
          <a:lstStyle/>
          <a:p>
            <a:pPr>
              <a:buSzPts val="1400"/>
            </a:pPr>
            <a:endParaRPr sz="1000"/>
          </a:p>
        </p:txBody>
      </p:sp>
      <p:pic>
        <p:nvPicPr>
          <p:cNvPr id="184" name="Google Shape;18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5185" y="3077888"/>
            <a:ext cx="3740413" cy="1954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605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0F05981-87FE-8903-4C44-F615D6B5C42D}"/>
              </a:ext>
            </a:extLst>
          </p:cNvPr>
          <p:cNvSpPr txBox="1"/>
          <p:nvPr/>
        </p:nvSpPr>
        <p:spPr>
          <a:xfrm>
            <a:off x="524932" y="1526696"/>
            <a:ext cx="628226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>
              <a:lnSpc>
                <a:spcPct val="90000"/>
              </a:lnSpc>
              <a:spcBef>
                <a:spcPts val="783"/>
              </a:spcBef>
              <a:buSzPts val="1900"/>
            </a:pPr>
            <a:r>
              <a:rPr lang="pl-PL" sz="2800" b="1" i="1" dirty="0">
                <a:solidFill>
                  <a:srgbClr val="FFFFFF"/>
                </a:solidFill>
              </a:rPr>
              <a:t>Dziękuję.</a:t>
            </a:r>
            <a:endParaRPr lang="pl-PL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67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be01152702_0_5"/>
          <p:cNvSpPr txBox="1"/>
          <p:nvPr/>
        </p:nvSpPr>
        <p:spPr>
          <a:xfrm>
            <a:off x="641050" y="564725"/>
            <a:ext cx="7086900" cy="4124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9" tIns="91389" rIns="91389" bIns="91389" anchor="t" anchorCtr="0">
            <a:spAutoFit/>
          </a:bodyPr>
          <a:lstStyle/>
          <a:p>
            <a:pPr>
              <a:buSzPts val="2800"/>
            </a:pPr>
            <a:r>
              <a:rPr lang="pl-PL" sz="2800" b="1" dirty="0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Podstawowe informacje o projekcie</a:t>
            </a:r>
            <a:endParaRPr sz="2800" b="1" dirty="0">
              <a:solidFill>
                <a:srgbClr val="0094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800"/>
            </a:pPr>
            <a:endParaRPr sz="2800" b="1" dirty="0">
              <a:solidFill>
                <a:srgbClr val="0094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000"/>
            </a:pPr>
            <a:r>
              <a:rPr lang="pl-PL" sz="2000" b="1" dirty="0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Tytuł projektu: </a:t>
            </a:r>
            <a:r>
              <a:rPr lang="pl-PL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Poprawa skuteczności procesów kształcenia i wychowania dzieci i młodzieży (w tym z niepełnosprawnościami) w celu przygotowania do aktywnego uczestnictwa w rynku pracy we współpracy z podmiotami zewnętrznymi - KARIERA BEZ BARIER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000"/>
            </a:pPr>
            <a:endParaRPr sz="2000" b="1" dirty="0">
              <a:solidFill>
                <a:srgbClr val="0094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000"/>
            </a:pPr>
            <a:r>
              <a:rPr lang="pl-PL" sz="2000" b="1" dirty="0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Przewidywany okres realizacji projektu: </a:t>
            </a:r>
            <a:r>
              <a:rPr lang="pl-PL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08.2023-12.2026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000"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000"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000"/>
            </a:pPr>
            <a:r>
              <a:rPr lang="pl-PL" sz="2000" b="1" dirty="0">
                <a:solidFill>
                  <a:srgbClr val="0094D8"/>
                </a:solidFill>
                <a:latin typeface="Calibri"/>
                <a:ea typeface="Calibri"/>
                <a:cs typeface="Calibri"/>
                <a:sym typeface="Calibri"/>
              </a:rPr>
              <a:t>Projekt jest finansowany z dotacji Ministerstwa Edukacji Narodowej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93049b282_0_0"/>
          <p:cNvSpPr txBox="1">
            <a:spLocks noGrp="1"/>
          </p:cNvSpPr>
          <p:nvPr>
            <p:ph type="body" idx="1"/>
          </p:nvPr>
        </p:nvSpPr>
        <p:spPr>
          <a:xfrm>
            <a:off x="383323" y="1122900"/>
            <a:ext cx="3903622" cy="326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533"/>
              </a:spcBef>
              <a:buClr>
                <a:schemeClr val="dk1"/>
              </a:buClr>
              <a:buSzPts val="1100"/>
              <a:buNone/>
            </a:pPr>
            <a:r>
              <a:rPr lang="pl-PL" sz="1900" b="1" dirty="0">
                <a:solidFill>
                  <a:srgbClr val="0094D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 PROJEKTU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533"/>
              </a:spcBef>
              <a:buClr>
                <a:schemeClr val="dk1"/>
              </a:buClr>
              <a:buSzPts val="1100"/>
              <a:buNone/>
            </a:pPr>
            <a:endParaRPr b="1" dirty="0">
              <a:solidFill>
                <a:srgbClr val="0094D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533"/>
              </a:spcBef>
              <a:buClr>
                <a:schemeClr val="dk1"/>
              </a:buClr>
              <a:buSzPts val="1100"/>
              <a:buNone/>
            </a:pPr>
            <a:r>
              <a:rPr lang="pl-PL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Wsparcie nauczycieli, doradców zawodowych i innych specjalistów z otoczenia uczniów ze zróżnicowanymi potrzebami edukacyjnymi w przygotowaniu dzieci i młodzieży do ich przyszłej </a:t>
            </a:r>
            <a:r>
              <a:rPr lang="pl-PL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tranzycji</a:t>
            </a:r>
            <a:r>
              <a:rPr lang="pl-PL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rynek pracy, zarówno w zakresie: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533"/>
              </a:spcBef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533"/>
              </a:spcBef>
              <a:buClr>
                <a:schemeClr val="dk1"/>
              </a:buClr>
              <a:buSzPts val="1100"/>
              <a:buNone/>
            </a:pPr>
            <a:r>
              <a:rPr lang="pl-PL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budowania </a:t>
            </a:r>
            <a:r>
              <a:rPr lang="pl-PL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pozytywnych postaw</a:t>
            </a:r>
            <a:r>
              <a:rPr lang="pl-PL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dotyczących aktywności zawodowej,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533"/>
              </a:spcBef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533"/>
              </a:spcBef>
              <a:buClr>
                <a:schemeClr val="dk1"/>
              </a:buClr>
              <a:buSzPts val="1100"/>
              <a:buNone/>
            </a:pPr>
            <a:r>
              <a:rPr lang="pl-PL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kształtowania konkretnych </a:t>
            </a:r>
            <a:r>
              <a:rPr lang="pl-PL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umiejętności</a:t>
            </a:r>
            <a:r>
              <a:rPr lang="pl-PL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potrzebnych na rynku pracy.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2098" indent="0"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2098" indent="0"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Google Shape;156;g3393049b282_0_0"/>
          <p:cNvSpPr txBox="1">
            <a:spLocks noGrp="1"/>
          </p:cNvSpPr>
          <p:nvPr>
            <p:ph type="title"/>
          </p:nvPr>
        </p:nvSpPr>
        <p:spPr>
          <a:xfrm>
            <a:off x="766461" y="594213"/>
            <a:ext cx="7885455" cy="52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>
                <a:solidFill>
                  <a:srgbClr val="F28D00"/>
                </a:solidFill>
              </a:rPr>
              <a:t>Kariera bez barier (Tranzycja na rynek pracy) </a:t>
            </a:r>
            <a:endParaRPr/>
          </a:p>
        </p:txBody>
      </p:sp>
      <p:pic>
        <p:nvPicPr>
          <p:cNvPr id="157" name="Google Shape;157;g3393049b28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6855" y="150353"/>
            <a:ext cx="1578220" cy="88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393049b282_0_0" descr="Kompetencje (w) przyszłości. Praktyczny przewodn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959411"/>
            <a:ext cx="1517528" cy="215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393049b282_0_0" descr="Innowacje pedagogiczne. Poradnik dla nauczyciel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5780" y="1065104"/>
            <a:ext cx="1362469" cy="192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393049b282_0_0" descr="Jak pomagać? Tranzycja osób z niepełnosprawnościami ruchowymi na rynek prac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37346" y="3181202"/>
            <a:ext cx="1386837" cy="196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393049b282_0_0" descr="Nauczyciel facylitatorem ucznia w świecie zmian i niepewności (kompetencje nauczyciela)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31785" y="3111745"/>
            <a:ext cx="1330459" cy="18814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53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393049b282_0_10"/>
          <p:cNvSpPr txBox="1">
            <a:spLocks noGrp="1"/>
          </p:cNvSpPr>
          <p:nvPr>
            <p:ph type="title"/>
          </p:nvPr>
        </p:nvSpPr>
        <p:spPr>
          <a:xfrm>
            <a:off x="766461" y="594213"/>
            <a:ext cx="7885455" cy="52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>
                <a:solidFill>
                  <a:srgbClr val="F28D00"/>
                </a:solidFill>
              </a:rPr>
              <a:t>Kariera bez barier (Tranzycja na rynek pracy) </a:t>
            </a:r>
            <a:endParaRPr/>
          </a:p>
        </p:txBody>
      </p:sp>
      <p:pic>
        <p:nvPicPr>
          <p:cNvPr id="167" name="Google Shape;167;g3393049b282_0_10"/>
          <p:cNvPicPr preferRelativeResize="0"/>
          <p:nvPr/>
        </p:nvPicPr>
        <p:blipFill rotWithShape="1">
          <a:blip r:embed="rId3">
            <a:alphaModFix/>
          </a:blip>
          <a:srcRect r="-15995" b="-30770"/>
          <a:stretch/>
        </p:blipFill>
        <p:spPr>
          <a:xfrm>
            <a:off x="6246799" y="594210"/>
            <a:ext cx="2668833" cy="1692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3393049b282_0_10"/>
          <p:cNvSpPr txBox="1">
            <a:spLocks noGrp="1"/>
          </p:cNvSpPr>
          <p:nvPr>
            <p:ph type="body" idx="1"/>
          </p:nvPr>
        </p:nvSpPr>
        <p:spPr>
          <a:xfrm>
            <a:off x="567416" y="2114262"/>
            <a:ext cx="5089105" cy="13458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Jaki procent uczniów/absolwentów z niepełnosprawnościami podejmuje aktywność zawodową?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74" y="2143695"/>
            <a:ext cx="1572993" cy="269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49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393049b282_0_25"/>
          <p:cNvSpPr txBox="1">
            <a:spLocks noGrp="1"/>
          </p:cNvSpPr>
          <p:nvPr>
            <p:ph type="title"/>
          </p:nvPr>
        </p:nvSpPr>
        <p:spPr>
          <a:xfrm>
            <a:off x="814536" y="102257"/>
            <a:ext cx="7885455" cy="52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>
                <a:solidFill>
                  <a:srgbClr val="F28D00"/>
                </a:solidFill>
              </a:rPr>
              <a:t>Kariera bez barier (Tranzycja na rynek pracy) </a:t>
            </a:r>
            <a:endParaRPr/>
          </a:p>
        </p:txBody>
      </p:sp>
      <p:pic>
        <p:nvPicPr>
          <p:cNvPr id="174" name="Google Shape;174;g3393049b282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575" y="499474"/>
            <a:ext cx="8246426" cy="4644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79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93049b282_0_33"/>
          <p:cNvSpPr txBox="1">
            <a:spLocks noGrp="1"/>
          </p:cNvSpPr>
          <p:nvPr>
            <p:ph type="title"/>
          </p:nvPr>
        </p:nvSpPr>
        <p:spPr>
          <a:xfrm>
            <a:off x="766461" y="594213"/>
            <a:ext cx="7885455" cy="52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 dirty="0">
                <a:solidFill>
                  <a:srgbClr val="F28D00"/>
                </a:solidFill>
              </a:rPr>
              <a:t>Kariera bez barier (</a:t>
            </a:r>
            <a:r>
              <a:rPr lang="pl-PL" dirty="0" err="1">
                <a:solidFill>
                  <a:srgbClr val="F28D00"/>
                </a:solidFill>
              </a:rPr>
              <a:t>Tranzycja</a:t>
            </a:r>
            <a:r>
              <a:rPr lang="pl-PL" dirty="0">
                <a:solidFill>
                  <a:srgbClr val="F28D00"/>
                </a:solidFill>
              </a:rPr>
              <a:t> na rynek pracy) </a:t>
            </a:r>
            <a:endParaRPr dirty="0"/>
          </a:p>
        </p:txBody>
      </p:sp>
      <p:pic>
        <p:nvPicPr>
          <p:cNvPr id="180" name="Google Shape;180;g3393049b282_0_33"/>
          <p:cNvPicPr preferRelativeResize="0"/>
          <p:nvPr/>
        </p:nvPicPr>
        <p:blipFill rotWithShape="1">
          <a:blip r:embed="rId3">
            <a:alphaModFix/>
          </a:blip>
          <a:srcRect r="-15995" b="-30770"/>
          <a:stretch/>
        </p:blipFill>
        <p:spPr>
          <a:xfrm>
            <a:off x="7377354" y="98680"/>
            <a:ext cx="1615192" cy="102420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393049b282_0_33"/>
          <p:cNvSpPr txBox="1">
            <a:spLocks noGrp="1"/>
          </p:cNvSpPr>
          <p:nvPr>
            <p:ph type="body" idx="1"/>
          </p:nvPr>
        </p:nvSpPr>
        <p:spPr>
          <a:xfrm>
            <a:off x="310857" y="1031901"/>
            <a:ext cx="8787437" cy="56851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pl-PL" sz="1800" dirty="0">
                <a:solidFill>
                  <a:schemeClr val="dk1"/>
                </a:solidFill>
              </a:rPr>
              <a:t>Wspieranie młodych ludzi, w tym osób o zróżnicowanych potrzebach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pl-PL" sz="1800" dirty="0">
                <a:solidFill>
                  <a:schemeClr val="dk1"/>
                </a:solidFill>
              </a:rPr>
              <a:t>w przygotowaniu do wyjścia na rynek pracy jest ważnym i potrzebnym działaniem.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endParaRPr sz="1400" b="1" dirty="0">
              <a:solidFill>
                <a:srgbClr val="0094D8"/>
              </a:solidFill>
            </a:endParaRP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pl-PL" sz="1500" i="1" dirty="0">
                <a:solidFill>
                  <a:schemeClr val="dk1"/>
                </a:solidFill>
              </a:rPr>
              <a:t>Wyniki badania PISA 2018 pokazują, że 15-letni(e) uczennice  i uczniowie, które/</a:t>
            </a:r>
            <a:r>
              <a:rPr lang="pl-PL" sz="1500" i="1" dirty="0" err="1">
                <a:solidFill>
                  <a:schemeClr val="dk1"/>
                </a:solidFill>
              </a:rPr>
              <a:t>rzy</a:t>
            </a:r>
            <a:r>
              <a:rPr lang="pl-PL" sz="1500" i="1" dirty="0">
                <a:solidFill>
                  <a:schemeClr val="dk1"/>
                </a:solidFill>
              </a:rPr>
              <a:t> mieli okazję rozmawiać o swojej karierze zawodowej z dorosłymi (rodzicami, nauczycielami) byli:</a:t>
            </a:r>
            <a:endParaRPr sz="1500" i="1" dirty="0">
              <a:solidFill>
                <a:schemeClr val="dk1"/>
              </a:solidFill>
            </a:endParaRP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pl-PL" sz="1500" b="1" i="1" dirty="0">
                <a:solidFill>
                  <a:schemeClr val="dk1"/>
                </a:solidFill>
              </a:rPr>
              <a:t>- bardziej pewni swoich planów na przyszłość,</a:t>
            </a:r>
            <a:endParaRPr sz="1500" b="1" i="1" dirty="0">
              <a:solidFill>
                <a:schemeClr val="dk1"/>
              </a:solidFill>
            </a:endParaRP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pl-PL" sz="1500" b="1" i="1" dirty="0">
                <a:solidFill>
                  <a:schemeClr val="dk1"/>
                </a:solidFill>
              </a:rPr>
              <a:t>- mieli bardziej ambitne plany,</a:t>
            </a:r>
            <a:endParaRPr sz="1500" b="1" i="1" dirty="0">
              <a:solidFill>
                <a:schemeClr val="dk1"/>
              </a:solidFill>
            </a:endParaRP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pl-PL" sz="1500" b="1" i="1" dirty="0">
                <a:solidFill>
                  <a:schemeClr val="dk1"/>
                </a:solidFill>
              </a:rPr>
              <a:t>- częściej wiedzieli co trzeba zrobić, żeby osiągnąć postawione sobie cele,</a:t>
            </a:r>
            <a:endParaRPr sz="1500" b="1" i="1" dirty="0">
              <a:solidFill>
                <a:schemeClr val="dk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1500" b="1" i="1" dirty="0">
                <a:solidFill>
                  <a:schemeClr val="dk1"/>
                </a:solidFill>
              </a:rPr>
              <a:t>- częściej zgadzali się z twierdzeniem, że edukacja jest przydatna do przyszłej pracy.</a:t>
            </a:r>
            <a:endParaRPr sz="2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11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 txBox="1">
            <a:spLocks noGrp="1"/>
          </p:cNvSpPr>
          <p:nvPr>
            <p:ph type="title"/>
          </p:nvPr>
        </p:nvSpPr>
        <p:spPr>
          <a:xfrm>
            <a:off x="529752" y="478718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 dirty="0">
                <a:solidFill>
                  <a:srgbClr val="7030A0"/>
                </a:solidFill>
              </a:rPr>
              <a:t>Poznajmy niezwykłe historie…..</a:t>
            </a:r>
            <a:endParaRPr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27" y="1385166"/>
            <a:ext cx="4306518" cy="307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455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537823" y="776179"/>
            <a:ext cx="7463178" cy="3740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9011" indent="-64756">
              <a:spcBef>
                <a:spcPts val="0"/>
              </a:spcBef>
              <a:buSzPts val="1800"/>
              <a:buNone/>
            </a:pPr>
            <a:endParaRPr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indent="0">
              <a:lnSpc>
                <a:spcPct val="150000"/>
              </a:lnSpc>
              <a:buSzPts val="1800"/>
              <a:buNone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Kasia ma 10 lat, pochodzi z Dąbrówna, małej miejscowości w powiecie Słupskim. Rodzice starali się ją chronić przed trudnościami, można nawet powiedzieć, że ich troska graniczy z nadopiekuńczością. Aby uczyć się musiała opuścić dom rodzinny i bezpieczne środowisko. Chodzi do szkoły dla dzieci niewidomych. W chwili obecnej mieszka w internacie. Uczy się współpracy w grupie i mieszkania z innymi, ale nie jest to łatwe. Głównym celem jest nauka samodzielności. Musi nauczyć się życia i funkcjonowania w świecie osób widzących. Marzy o liceum.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0" name="Google Shape;140;p4"/>
          <p:cNvSpPr txBox="1">
            <a:spLocks noGrp="1"/>
          </p:cNvSpPr>
          <p:nvPr>
            <p:ph type="title"/>
          </p:nvPr>
        </p:nvSpPr>
        <p:spPr>
          <a:xfrm>
            <a:off x="529752" y="478718"/>
            <a:ext cx="7885477" cy="5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l-PL" dirty="0">
                <a:solidFill>
                  <a:srgbClr val="7030A0"/>
                </a:solidFill>
              </a:rPr>
              <a:t>Poznajmy niezwykłe historie…..</a:t>
            </a:r>
            <a:endParaRPr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Projekt niestandardowy">
  <a:themeElements>
    <a:clrScheme name="Czerwonofioletowy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Projekt niestandardowy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rojekt niestandardowy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Projekt niestandardowy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Projekt niestandardowy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1126</Words>
  <Application>Microsoft Office PowerPoint</Application>
  <PresentationFormat>Pokaz na ekranie (16:9)</PresentationFormat>
  <Paragraphs>108</Paragraphs>
  <Slides>27</Slides>
  <Notes>26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6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9" baseType="lpstr">
      <vt:lpstr>Arial</vt:lpstr>
      <vt:lpstr>Avenir</vt:lpstr>
      <vt:lpstr>Calibri</vt:lpstr>
      <vt:lpstr>Noto Sans Symbols</vt:lpstr>
      <vt:lpstr>Times New Roman</vt:lpstr>
      <vt:lpstr>Projekt niestandardowy</vt:lpstr>
      <vt:lpstr>4_Projekt niestandardowy</vt:lpstr>
      <vt:lpstr>5_Projekt niestandardowy</vt:lpstr>
      <vt:lpstr>3_Projekt niestandardowy</vt:lpstr>
      <vt:lpstr>6_Projekt niestandardowy</vt:lpstr>
      <vt:lpstr>7_Projekt niestandardowy</vt:lpstr>
      <vt:lpstr>AcroExch.Document.DC</vt:lpstr>
      <vt:lpstr>  Projekt „Kariera bez barier  (Tranzycja na rynek pracy)” </vt:lpstr>
      <vt:lpstr>Kariera bez barier (Tranzycja na rynek pracy) </vt:lpstr>
      <vt:lpstr>Prezentacja programu PowerPoint</vt:lpstr>
      <vt:lpstr>Kariera bez barier (Tranzycja na rynek pracy) </vt:lpstr>
      <vt:lpstr>Kariera bez barier (Tranzycja na rynek pracy) </vt:lpstr>
      <vt:lpstr>Kariera bez barier (Tranzycja na rynek pracy) </vt:lpstr>
      <vt:lpstr>Kariera bez barier (Tranzycja na rynek pracy) </vt:lpstr>
      <vt:lpstr>Poznajmy niezwykłe historie…..</vt:lpstr>
      <vt:lpstr>Poznajmy niezwykłe historie…..</vt:lpstr>
      <vt:lpstr>Prezentacja programu PowerPoint</vt:lpstr>
      <vt:lpstr>Poznajmy historię…</vt:lpstr>
      <vt:lpstr>Prezentacja programu PowerPoint</vt:lpstr>
      <vt:lpstr>Poznajmy historię…</vt:lpstr>
      <vt:lpstr>Prezentacja programu PowerPoint</vt:lpstr>
      <vt:lpstr>Zapraszamy na film</vt:lpstr>
      <vt:lpstr>Refleksja …..</vt:lpstr>
      <vt:lpstr>Prezentacja programu PowerPoint</vt:lpstr>
      <vt:lpstr>Prezentacja programu PowerPoint</vt:lpstr>
      <vt:lpstr>Prezentacja programu PowerPoint</vt:lpstr>
      <vt:lpstr>Kariera bez barier (Tranzycja na rynek pracy) 2023-2026 –  działania realizowane</vt:lpstr>
      <vt:lpstr>Prezentacja programu PowerPoint</vt:lpstr>
      <vt:lpstr>Prezentacja programu PowerPoint</vt:lpstr>
      <vt:lpstr>Kariera bez barier (Tranzycja na rynek pracy) </vt:lpstr>
      <vt:lpstr>Prezentacja programu PowerPoint</vt:lpstr>
      <vt:lpstr>Prezentacja programu PowerPoint</vt:lpstr>
      <vt:lpstr>Kariera bez barier (Tranzycja na rynek pracy)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KONFERENCJA OSKKO</dc:title>
  <dc:creator>Anna Nowak</dc:creator>
  <cp:lastModifiedBy>Barbara G</cp:lastModifiedBy>
  <cp:revision>21</cp:revision>
  <dcterms:created xsi:type="dcterms:W3CDTF">2018-06-28T12:14:19Z</dcterms:created>
  <dcterms:modified xsi:type="dcterms:W3CDTF">2025-04-12T13:31:13Z</dcterms:modified>
</cp:coreProperties>
</file>