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9CC8B6-B50A-4340-8694-F77C3D2827EF}">
  <a:tblStyle styleId="{A19CC8B6-B50A-4340-8694-F77C3D2827E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48754be6a3_0_10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48754be6a3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48754be6a3_0_10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48754be6a3_0_1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8754be6a3_0_1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48754be6a3_0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8754be6a3_0_10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48754be6a3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48754be6a3_0_8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48754be6a3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8754be6a3_0_8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8754be6a3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8754be6a3_0_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48754be6a3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8754be6a3_0_8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8754be6a3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8754be6a3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48754be6a3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48754be6a3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48754be6a3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8754be6a3_0_1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48754be6a3_0_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48754be6a3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48754be6a3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8754be6a3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48754be6a3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48754be6a3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48754be6a3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48754be6a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348754be6a3_0_2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8754be6a3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348754be6a3_0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48754be6a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348754be6a3_0_2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48754be6a3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348754be6a3_0_2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48754be6a3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348754be6a3_0_2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48754be6a3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348754be6a3_0_2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48754be6a3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g348754be6a3_0_2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48754be6a3_0_9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48754be6a3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8754be6a3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348754be6a3_0_2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48754be6a3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348754be6a3_0_3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48754be6a3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348754be6a3_0_3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48754be6a3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348754be6a3_0_3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48754be6a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348754be6a3_0_3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48754be6a3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348754be6a3_0_3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48754be6a3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348754be6a3_0_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48754be6a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348754be6a3_0_3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48754be6a3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348754be6a3_0_3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48754be6a3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348754be6a3_0_3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8754be6a3_0_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48754be6a3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48754be6a3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348754be6a3_0_3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48754be6a3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348754be6a3_0_3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48754be6a3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348754be6a3_0_3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48754be6a3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348754be6a3_0_3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48754be6a3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48754be6a3_0_3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48754be6a3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348754be6a3_0_3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8754be6a3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348754be6a3_0_3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8754be6a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348754be6a3_0_3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8754be6a3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48754be6a3_0_3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48754be6a3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348754be6a3_0_3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48754be6a3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48754be6a3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48754be6a3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348754be6a3_0_3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48754be6a3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348754be6a3_0_4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48754be6a3_0_1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48754be6a3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48754be6a3_0_1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48754be6a3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48754be6a3_0_1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48754be6a3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48754be6a3_0_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48754be6a3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48754be6a3_0_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48754be6a3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48754be6a3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48754be6a3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48754be6a3_0_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48754be6a3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48754be6a3_0_7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48754be6a3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8754be6a3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48754be6a3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48754be6a3_0_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48754be6a3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48754be6a3_0_7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48754be6a3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48754be6a3_0_7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48754be6a3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48754be6a3_0_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48754be6a3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48754be6a3_0_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48754be6a3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48754be6a3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48754be6a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48754be6a3_0_1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48754be6a3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48754be6a3_0_1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48754be6a3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48754be6a3_0_1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48754be6a3_0_1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48754be6a3_0_1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48754be6a3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48754be6a3_0_1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48754be6a3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48754be6a3_0_1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48754be6a3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48754be6a3_0_1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48754be6a3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48754be6a3_0_10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8754be6a3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4"/>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4"/>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8" name="Google Shape;68;p15"/>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 name="Google Shape;72;p16"/>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1" name="Google Shape;81;p1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3" name="Google Shape;83;p1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8"/>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20"/>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3" name="Google Shape;93;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4" name="Google Shape;94;p21"/>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2"/>
          <p:cNvSpPr>
            <a:spLocks noGrp="1"/>
          </p:cNvSpPr>
          <p:nvPr>
            <p:ph type="pic" idx="2"/>
          </p:nvPr>
        </p:nvSpPr>
        <p:spPr>
          <a:xfrm>
            <a:off x="3887391" y="740569"/>
            <a:ext cx="4629300" cy="3655200"/>
          </a:xfrm>
          <a:prstGeom prst="rect">
            <a:avLst/>
          </a:prstGeom>
          <a:noFill/>
          <a:ln>
            <a:noFill/>
          </a:ln>
        </p:spPr>
      </p:sp>
      <p:sp>
        <p:nvSpPr>
          <p:cNvPr id="98" name="Google Shape;98;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9" name="Google Shape;99;p22"/>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3"/>
          <p:cNvSpPr txBox="1">
            <a:spLocks noGrp="1"/>
          </p:cNvSpPr>
          <p:nvPr>
            <p:ph type="body" idx="1"/>
          </p:nvPr>
        </p:nvSpPr>
        <p:spPr>
          <a:xfrm rot="5400000">
            <a:off x="2959500" y="-961631"/>
            <a:ext cx="3225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3"/>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 name="Google Shape;107;p24"/>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3" name="Google Shape;53;p13" descr="Screen Shot 2021-03-23 at 4.13.13 PM.png"/>
          <p:cNvPicPr preferRelativeResize="0"/>
          <p:nvPr/>
        </p:nvPicPr>
        <p:blipFill rotWithShape="1">
          <a:blip r:embed="rId13">
            <a:alphaModFix/>
          </a:blip>
          <a:srcRect/>
          <a:stretch/>
        </p:blipFill>
        <p:spPr>
          <a:xfrm>
            <a:off x="-25362" y="-28590"/>
            <a:ext cx="1195058" cy="685800"/>
          </a:xfrm>
          <a:prstGeom prst="rect">
            <a:avLst/>
          </a:prstGeom>
          <a:noFill/>
          <a:ln>
            <a:noFill/>
          </a:ln>
        </p:spPr>
      </p:pic>
      <p:sp>
        <p:nvSpPr>
          <p:cNvPr id="54" name="Google Shape;54;p13"/>
          <p:cNvSpPr/>
          <p:nvPr/>
        </p:nvSpPr>
        <p:spPr>
          <a:xfrm>
            <a:off x="1169695" y="-28590"/>
            <a:ext cx="7974300" cy="274200"/>
          </a:xfrm>
          <a:prstGeom prst="rect">
            <a:avLst/>
          </a:prstGeom>
          <a:solidFill>
            <a:srgbClr val="D5D5D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5" name="Google Shape;55;p13"/>
          <p:cNvSpPr/>
          <p:nvPr/>
        </p:nvSpPr>
        <p:spPr>
          <a:xfrm>
            <a:off x="-25363" y="4869656"/>
            <a:ext cx="7067700" cy="274200"/>
          </a:xfrm>
          <a:prstGeom prst="rect">
            <a:avLst/>
          </a:prstGeom>
          <a:solidFill>
            <a:srgbClr val="D5D5D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6" name="Google Shape;56;p13"/>
          <p:cNvSpPr/>
          <p:nvPr/>
        </p:nvSpPr>
        <p:spPr>
          <a:xfrm>
            <a:off x="7872935" y="4722424"/>
            <a:ext cx="1145100" cy="284700"/>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None/>
            </a:pPr>
            <a:r>
              <a:rPr lang="pl" sz="800" b="1" i="0" u="none" strike="noStrike" cap="none">
                <a:solidFill>
                  <a:srgbClr val="003399"/>
                </a:solidFill>
                <a:latin typeface="Arial"/>
                <a:ea typeface="Arial"/>
                <a:cs typeface="Arial"/>
                <a:sym typeface="Arial"/>
              </a:rPr>
              <a:t>Co-funded by</a:t>
            </a:r>
            <a:endParaRPr sz="1100"/>
          </a:p>
          <a:p>
            <a:pPr marL="0" marR="0" lvl="0" indent="0" algn="just" rtl="0">
              <a:lnSpc>
                <a:spcPct val="115000"/>
              </a:lnSpc>
              <a:spcBef>
                <a:spcPts val="0"/>
              </a:spcBef>
              <a:spcAft>
                <a:spcPts val="0"/>
              </a:spcAft>
              <a:buNone/>
            </a:pPr>
            <a:r>
              <a:rPr lang="pl" sz="800" b="1" i="0" u="none" strike="noStrike" cap="none">
                <a:solidFill>
                  <a:srgbClr val="003399"/>
                </a:solidFill>
                <a:latin typeface="Arial"/>
                <a:ea typeface="Arial"/>
                <a:cs typeface="Arial"/>
                <a:sym typeface="Arial"/>
              </a:rPr>
              <a:t>the European Union</a:t>
            </a:r>
            <a:endParaRPr sz="800" b="0" i="0" u="none" strike="noStrike" cap="none">
              <a:solidFill>
                <a:srgbClr val="003399"/>
              </a:solidFill>
              <a:latin typeface="Times New Roman"/>
              <a:ea typeface="Times New Roman"/>
              <a:cs typeface="Times New Roman"/>
              <a:sym typeface="Times New Roman"/>
            </a:endParaRPr>
          </a:p>
        </p:txBody>
      </p:sp>
      <p:sp>
        <p:nvSpPr>
          <p:cNvPr id="57" name="Google Shape;57;p13"/>
          <p:cNvSpPr/>
          <p:nvPr/>
        </p:nvSpPr>
        <p:spPr>
          <a:xfrm rot="-5400000">
            <a:off x="-2118972" y="2763300"/>
            <a:ext cx="4486200" cy="274200"/>
          </a:xfrm>
          <a:prstGeom prst="rect">
            <a:avLst/>
          </a:prstGeom>
          <a:solidFill>
            <a:srgbClr val="D5D5D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8" name="Google Shape;58;p13"/>
          <p:cNvSpPr/>
          <p:nvPr/>
        </p:nvSpPr>
        <p:spPr>
          <a:xfrm rot="-5400000">
            <a:off x="6677501" y="2176489"/>
            <a:ext cx="4684500" cy="274200"/>
          </a:xfrm>
          <a:prstGeom prst="rect">
            <a:avLst/>
          </a:prstGeom>
          <a:solidFill>
            <a:srgbClr val="D5D5D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9" name="Google Shape;59;p13"/>
          <p:cNvSpPr txBox="1">
            <a:spLocks noGrp="1"/>
          </p:cNvSpPr>
          <p:nvPr>
            <p:ph type="sldNum" idx="12"/>
          </p:nvPr>
        </p:nvSpPr>
        <p:spPr>
          <a:xfrm>
            <a:off x="635071" y="4655840"/>
            <a:ext cx="462600" cy="1581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900" b="0" i="0" u="none" strike="noStrike" cap="none">
                <a:solidFill>
                  <a:srgbClr val="888888"/>
                </a:solidFill>
                <a:latin typeface="Calibri"/>
                <a:ea typeface="Calibri"/>
                <a:cs typeface="Calibri"/>
                <a:sym typeface="Calibri"/>
              </a:defRPr>
            </a:lvl1pPr>
            <a:lvl2pPr marL="0" marR="0" lvl="1" indent="0" algn="l">
              <a:spcBef>
                <a:spcPts val="0"/>
              </a:spcBef>
              <a:buNone/>
              <a:defRPr sz="900" b="0" i="0" u="none" strike="noStrike" cap="none">
                <a:solidFill>
                  <a:srgbClr val="888888"/>
                </a:solidFill>
                <a:latin typeface="Calibri"/>
                <a:ea typeface="Calibri"/>
                <a:cs typeface="Calibri"/>
                <a:sym typeface="Calibri"/>
              </a:defRPr>
            </a:lvl2pPr>
            <a:lvl3pPr marL="0" marR="0" lvl="2" indent="0" algn="l">
              <a:spcBef>
                <a:spcPts val="0"/>
              </a:spcBef>
              <a:buNone/>
              <a:defRPr sz="900" b="0" i="0" u="none" strike="noStrike" cap="none">
                <a:solidFill>
                  <a:srgbClr val="888888"/>
                </a:solidFill>
                <a:latin typeface="Calibri"/>
                <a:ea typeface="Calibri"/>
                <a:cs typeface="Calibri"/>
                <a:sym typeface="Calibri"/>
              </a:defRPr>
            </a:lvl3pPr>
            <a:lvl4pPr marL="0" marR="0" lvl="3" indent="0" algn="l">
              <a:spcBef>
                <a:spcPts val="0"/>
              </a:spcBef>
              <a:buNone/>
              <a:defRPr sz="900" b="0" i="0" u="none" strike="noStrike" cap="none">
                <a:solidFill>
                  <a:srgbClr val="888888"/>
                </a:solidFill>
                <a:latin typeface="Calibri"/>
                <a:ea typeface="Calibri"/>
                <a:cs typeface="Calibri"/>
                <a:sym typeface="Calibri"/>
              </a:defRPr>
            </a:lvl4pPr>
            <a:lvl5pPr marL="0" marR="0" lvl="4" indent="0" algn="l">
              <a:spcBef>
                <a:spcPts val="0"/>
              </a:spcBef>
              <a:buNone/>
              <a:defRPr sz="900" b="0" i="0" u="none" strike="noStrike" cap="none">
                <a:solidFill>
                  <a:srgbClr val="888888"/>
                </a:solidFill>
                <a:latin typeface="Calibri"/>
                <a:ea typeface="Calibri"/>
                <a:cs typeface="Calibri"/>
                <a:sym typeface="Calibri"/>
              </a:defRPr>
            </a:lvl5pPr>
            <a:lvl6pPr marL="0" marR="0" lvl="5" indent="0" algn="l">
              <a:spcBef>
                <a:spcPts val="0"/>
              </a:spcBef>
              <a:buNone/>
              <a:defRPr sz="900" b="0" i="0" u="none" strike="noStrike" cap="none">
                <a:solidFill>
                  <a:srgbClr val="888888"/>
                </a:solidFill>
                <a:latin typeface="Calibri"/>
                <a:ea typeface="Calibri"/>
                <a:cs typeface="Calibri"/>
                <a:sym typeface="Calibri"/>
              </a:defRPr>
            </a:lvl6pPr>
            <a:lvl7pPr marL="0" marR="0" lvl="6" indent="0" algn="l">
              <a:spcBef>
                <a:spcPts val="0"/>
              </a:spcBef>
              <a:buNone/>
              <a:defRPr sz="900" b="0" i="0" u="none" strike="noStrike" cap="none">
                <a:solidFill>
                  <a:srgbClr val="888888"/>
                </a:solidFill>
                <a:latin typeface="Calibri"/>
                <a:ea typeface="Calibri"/>
                <a:cs typeface="Calibri"/>
                <a:sym typeface="Calibri"/>
              </a:defRPr>
            </a:lvl7pPr>
            <a:lvl8pPr marL="0" marR="0" lvl="7" indent="0" algn="l">
              <a:spcBef>
                <a:spcPts val="0"/>
              </a:spcBef>
              <a:buNone/>
              <a:defRPr sz="900" b="0" i="0" u="none" strike="noStrike" cap="none">
                <a:solidFill>
                  <a:srgbClr val="888888"/>
                </a:solidFill>
                <a:latin typeface="Calibri"/>
                <a:ea typeface="Calibri"/>
                <a:cs typeface="Calibri"/>
                <a:sym typeface="Calibri"/>
              </a:defRPr>
            </a:lvl8pPr>
            <a:lvl9pPr marL="0" marR="0" lvl="8" indent="0" algn="l">
              <a:spcBef>
                <a:spcPts val="0"/>
              </a:spcBef>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l"/>
              <a:t>‹#›</a:t>
            </a:fld>
            <a:endParaRPr/>
          </a:p>
        </p:txBody>
      </p:sp>
      <p:pic>
        <p:nvPicPr>
          <p:cNvPr id="60" name="Google Shape;60;p13" descr="Icon&#10;&#10;Description automatically generated with low confidence"/>
          <p:cNvPicPr preferRelativeResize="0"/>
          <p:nvPr/>
        </p:nvPicPr>
        <p:blipFill rotWithShape="1">
          <a:blip r:embed="rId14">
            <a:alphaModFix/>
          </a:blip>
          <a:srcRect/>
          <a:stretch/>
        </p:blipFill>
        <p:spPr>
          <a:xfrm>
            <a:off x="7239652" y="4723249"/>
            <a:ext cx="462709" cy="342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fightdepression.com/pl/autotest" TargetMode="External"/><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health/ph_determinants/life_style/mental/green_paper/mental_gp_en.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kOVRSHzFD-I"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50.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5"/>
          <p:cNvSpPr txBox="1">
            <a:spLocks noGrp="1"/>
          </p:cNvSpPr>
          <p:nvPr>
            <p:ph type="ctrTitle"/>
          </p:nvPr>
        </p:nvSpPr>
        <p:spPr>
          <a:xfrm>
            <a:off x="311700" y="160125"/>
            <a:ext cx="8520600" cy="262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l" sz="2480"/>
              <a:t>Seminarium dla członków Dolnośląskiej Sieci Poradnictwa Zawodowego „Od doradztwa edukacyjno-zawodowego dla uczniów ze specjalnymi potrzebami edukacyjnymi do poradnictwa kariery dla osób z różnymi rodzajami niepełnosprawności”</a:t>
            </a:r>
            <a:endParaRPr sz="2480"/>
          </a:p>
          <a:p>
            <a:pPr marL="0" lvl="0" indent="0" algn="ctr" rtl="0">
              <a:spcBef>
                <a:spcPts val="0"/>
              </a:spcBef>
              <a:spcAft>
                <a:spcPts val="0"/>
              </a:spcAft>
              <a:buSzPts val="990"/>
              <a:buNone/>
            </a:pPr>
            <a:r>
              <a:rPr lang="pl" sz="2480"/>
              <a:t>11.04.2025</a:t>
            </a:r>
            <a:endParaRPr sz="2480"/>
          </a:p>
        </p:txBody>
      </p:sp>
      <p:sp>
        <p:nvSpPr>
          <p:cNvPr id="113" name="Google Shape;113;p25"/>
          <p:cNvSpPr txBox="1">
            <a:spLocks noGrp="1"/>
          </p:cNvSpPr>
          <p:nvPr>
            <p:ph type="subTitle" idx="1"/>
          </p:nvPr>
        </p:nvSpPr>
        <p:spPr>
          <a:xfrm>
            <a:off x="311700" y="2787525"/>
            <a:ext cx="8520600" cy="20583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935"/>
              <a:buNone/>
            </a:pPr>
            <a:r>
              <a:rPr lang="pl" sz="2580"/>
              <a:t>Prezentacja ekspercka nt. </a:t>
            </a:r>
            <a:endParaRPr sz="2580"/>
          </a:p>
          <a:p>
            <a:pPr marL="0" lvl="0" indent="0" algn="ctr" rtl="0">
              <a:lnSpc>
                <a:spcPct val="90000"/>
              </a:lnSpc>
              <a:spcBef>
                <a:spcPts val="0"/>
              </a:spcBef>
              <a:spcAft>
                <a:spcPts val="0"/>
              </a:spcAft>
              <a:buSzPts val="935"/>
              <a:buNone/>
            </a:pPr>
            <a:r>
              <a:rPr lang="pl" sz="2580" b="1"/>
              <a:t>poradnictwa dla osób </a:t>
            </a:r>
            <a:endParaRPr sz="2580" b="1"/>
          </a:p>
          <a:p>
            <a:pPr marL="0" lvl="0" indent="0" algn="ctr" rtl="0">
              <a:lnSpc>
                <a:spcPct val="90000"/>
              </a:lnSpc>
              <a:spcBef>
                <a:spcPts val="0"/>
              </a:spcBef>
              <a:spcAft>
                <a:spcPts val="0"/>
              </a:spcAft>
              <a:buSzPts val="935"/>
              <a:buNone/>
            </a:pPr>
            <a:r>
              <a:rPr lang="pl" sz="2580" b="1"/>
              <a:t>w kryzysie zdrowia psychicznego</a:t>
            </a:r>
            <a:r>
              <a:rPr lang="pl" sz="2580"/>
              <a:t> </a:t>
            </a:r>
            <a:endParaRPr sz="2580"/>
          </a:p>
          <a:p>
            <a:pPr marL="0" lvl="0" indent="0" algn="ctr" rtl="0">
              <a:lnSpc>
                <a:spcPct val="90000"/>
              </a:lnSpc>
              <a:spcBef>
                <a:spcPts val="0"/>
              </a:spcBef>
              <a:spcAft>
                <a:spcPts val="0"/>
              </a:spcAft>
              <a:buSzPts val="935"/>
              <a:buNone/>
            </a:pPr>
            <a:r>
              <a:rPr lang="pl" sz="2580"/>
              <a:t>dr Piotr Toczyski </a:t>
            </a:r>
            <a:endParaRPr sz="2580"/>
          </a:p>
          <a:p>
            <a:pPr marL="0" lvl="0" indent="0" algn="ctr" rtl="0">
              <a:lnSpc>
                <a:spcPct val="90000"/>
              </a:lnSpc>
              <a:spcBef>
                <a:spcPts val="0"/>
              </a:spcBef>
              <a:spcAft>
                <a:spcPts val="0"/>
              </a:spcAft>
              <a:buSzPts val="935"/>
              <a:buNone/>
            </a:pPr>
            <a:r>
              <a:rPr lang="pl" sz="2580"/>
              <a:t>Akademia Pedagogiki Specjalnej</a:t>
            </a:r>
            <a:endParaRPr sz="2580"/>
          </a:p>
          <a:p>
            <a:pPr marL="0" lvl="0" indent="0" algn="ctr" rtl="0">
              <a:lnSpc>
                <a:spcPct val="90000"/>
              </a:lnSpc>
              <a:spcBef>
                <a:spcPts val="0"/>
              </a:spcBef>
              <a:spcAft>
                <a:spcPts val="0"/>
              </a:spcAft>
              <a:buSzPts val="935"/>
              <a:buNone/>
            </a:pPr>
            <a:r>
              <a:rPr lang="pl" sz="2580"/>
              <a:t>im. M. Grzegorzewskiej, Warszawa</a:t>
            </a:r>
            <a:endParaRPr sz="258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2/5</a:t>
            </a:r>
            <a:endParaRPr/>
          </a:p>
        </p:txBody>
      </p:sp>
      <p:sp>
        <p:nvSpPr>
          <p:cNvPr id="177" name="Google Shape;177;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100"/>
              <a:t>2) Wielu z nas odczuło skutki pandemii – jak możemy odbudować nasze zdrowie psychiczne i znów poczuć się częścią społeczeństwa?</a:t>
            </a:r>
            <a:endParaRPr sz="2100"/>
          </a:p>
          <a:p>
            <a:pPr marL="0" lvl="0" indent="0" algn="l" rtl="0">
              <a:spcBef>
                <a:spcPts val="1200"/>
              </a:spcBef>
              <a:spcAft>
                <a:spcPts val="0"/>
              </a:spcAft>
              <a:buNone/>
            </a:pPr>
            <a:r>
              <a:rPr lang="pl" sz="2100"/>
              <a:t>	Dystansowanie społeczne zepsuło solidarność</a:t>
            </a:r>
            <a:endParaRPr sz="2100"/>
          </a:p>
          <a:p>
            <a:pPr marL="0" lvl="0" indent="0" algn="l" rtl="0">
              <a:spcBef>
                <a:spcPts val="1200"/>
              </a:spcBef>
              <a:spcAft>
                <a:spcPts val="0"/>
              </a:spcAft>
              <a:buNone/>
            </a:pPr>
            <a:r>
              <a:rPr lang="pl" sz="2100"/>
              <a:t>	Pracować nad zmniejszeniem dystansowania społecznego </a:t>
            </a:r>
            <a:endParaRPr sz="2100"/>
          </a:p>
          <a:p>
            <a:pPr marL="0" lvl="0" indent="0" algn="l" rtl="0">
              <a:spcBef>
                <a:spcPts val="1200"/>
              </a:spcBef>
              <a:spcAft>
                <a:spcPts val="1200"/>
              </a:spcAft>
              <a:buNone/>
            </a:pPr>
            <a:r>
              <a:rPr lang="pl" sz="2100"/>
              <a:t>	Savoir vivre, sztuka życia, także sztuka życia publicznego </a:t>
            </a:r>
            <a:endParaRPr sz="2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3/5</a:t>
            </a:r>
            <a:endParaRPr/>
          </a:p>
        </p:txBody>
      </p:sp>
      <p:sp>
        <p:nvSpPr>
          <p:cNvPr id="183" name="Google Shape;183;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100"/>
              <a:t>3) W niektórych miejscach trudno jest dostać się do psychologa lub psychiatry – czy Unia Europejska może coś zrobić, by poprawić dostępność takich usług dla seniorów?</a:t>
            </a:r>
            <a:endParaRPr sz="2100"/>
          </a:p>
          <a:p>
            <a:pPr marL="0" lvl="0" indent="0" algn="l" rtl="0">
              <a:spcBef>
                <a:spcPts val="1200"/>
              </a:spcBef>
              <a:spcAft>
                <a:spcPts val="0"/>
              </a:spcAft>
              <a:buNone/>
            </a:pPr>
            <a:r>
              <a:rPr lang="pl" sz="2100"/>
              <a:t>	Nie. UE nie ma mandatu w dziedzinie zdrowia</a:t>
            </a:r>
            <a:endParaRPr sz="2100"/>
          </a:p>
          <a:p>
            <a:pPr marL="0" lvl="0" indent="0" algn="l" rtl="0">
              <a:spcBef>
                <a:spcPts val="1200"/>
              </a:spcBef>
              <a:spcAft>
                <a:spcPts val="0"/>
              </a:spcAft>
              <a:buNone/>
            </a:pPr>
            <a:r>
              <a:rPr lang="pl" sz="2100"/>
              <a:t>	Ale ma możliwości oddziaływania miękkiego: inspirowania, sieciowania</a:t>
            </a:r>
            <a:endParaRPr sz="2100"/>
          </a:p>
          <a:p>
            <a:pPr marL="0" lvl="0" indent="0" algn="l" rtl="0">
              <a:spcBef>
                <a:spcPts val="1200"/>
              </a:spcBef>
              <a:spcAft>
                <a:spcPts val="0"/>
              </a:spcAft>
              <a:buNone/>
            </a:pPr>
            <a:r>
              <a:rPr lang="pl" sz="2100"/>
              <a:t>	Przykład: katalogi dobrych praktyk </a:t>
            </a:r>
            <a:endParaRPr sz="2100"/>
          </a:p>
          <a:p>
            <a:pPr marL="0" lvl="0" indent="0" algn="l" rtl="0">
              <a:spcBef>
                <a:spcPts val="1200"/>
              </a:spcBef>
              <a:spcAft>
                <a:spcPts val="1200"/>
              </a:spcAft>
              <a:buNone/>
            </a:pPr>
            <a:r>
              <a:rPr lang="pl" sz="2100"/>
              <a:t>	EU Promens w Holandii</a:t>
            </a:r>
            <a:endParaRPr sz="2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4/5</a:t>
            </a:r>
            <a:endParaRPr/>
          </a:p>
        </p:txBody>
      </p:sp>
      <p:sp>
        <p:nvSpPr>
          <p:cNvPr id="189" name="Google Shape;18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100"/>
              <a:t>4) Czy są jakieś konkretne programy lub aplikacje stworzone specjalnie z myślą o naszym pokoleniu, które mogą pomóc nam dbać o zdrowie psychiczne?</a:t>
            </a:r>
            <a:endParaRPr sz="2100"/>
          </a:p>
          <a:p>
            <a:pPr marL="0" lvl="0" indent="0" algn="l" rtl="0">
              <a:spcBef>
                <a:spcPts val="1200"/>
              </a:spcBef>
              <a:spcAft>
                <a:spcPts val="0"/>
              </a:spcAft>
              <a:buNone/>
            </a:pPr>
            <a:r>
              <a:rPr lang="pl" sz="2100"/>
              <a:t>	Każda aplikacja może pomagać osobom w każdym wieku</a:t>
            </a:r>
            <a:endParaRPr sz="2100"/>
          </a:p>
          <a:p>
            <a:pPr marL="457200" lvl="0" indent="0" algn="l" rtl="0">
              <a:spcBef>
                <a:spcPts val="1200"/>
              </a:spcBef>
              <a:spcAft>
                <a:spcPts val="0"/>
              </a:spcAft>
              <a:buNone/>
            </a:pPr>
            <a:r>
              <a:rPr lang="pl" sz="2100"/>
              <a:t>To nie kwestia tworzenia aplikacji "dla seniorów" lecz włączania seniorów w już istniejące </a:t>
            </a:r>
            <a:endParaRPr sz="2100"/>
          </a:p>
          <a:p>
            <a:pPr marL="457200" lvl="0" indent="0" algn="l" rtl="0">
              <a:spcBef>
                <a:spcPts val="1200"/>
              </a:spcBef>
              <a:spcAft>
                <a:spcPts val="1200"/>
              </a:spcAft>
              <a:buNone/>
            </a:pPr>
            <a:r>
              <a:rPr lang="pl" sz="2100"/>
              <a:t>Przykład: "srebrne treści cyfrowe"</a:t>
            </a:r>
            <a:endParaRPr sz="2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5/5</a:t>
            </a:r>
            <a:endParaRPr/>
          </a:p>
        </p:txBody>
      </p:sp>
      <p:sp>
        <p:nvSpPr>
          <p:cNvPr id="195" name="Google Shape;195;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100"/>
              <a:t>5) Wielu seniorów zmaga się z samotnością – jak możemy budować silniejsze społeczności i znów poczuć się potrzebni?</a:t>
            </a:r>
            <a:endParaRPr sz="2100"/>
          </a:p>
          <a:p>
            <a:pPr marL="457200" lvl="0" indent="0" algn="l" rtl="0">
              <a:spcBef>
                <a:spcPts val="1200"/>
              </a:spcBef>
              <a:spcAft>
                <a:spcPts val="0"/>
              </a:spcAft>
              <a:buNone/>
            </a:pPr>
            <a:r>
              <a:rPr lang="pl" sz="2100"/>
              <a:t>Przezwyciężanie samotności wymaga jasnej własnej decyzji o wyjściu do świata i później treningu umiejętności społecznych na nowo</a:t>
            </a:r>
            <a:endParaRPr sz="2100"/>
          </a:p>
          <a:p>
            <a:pPr marL="0" lvl="0" indent="0" algn="l" rtl="0">
              <a:spcBef>
                <a:spcPts val="1200"/>
              </a:spcBef>
              <a:spcAft>
                <a:spcPts val="0"/>
              </a:spcAft>
              <a:buNone/>
            </a:pPr>
            <a:r>
              <a:rPr lang="pl" sz="2100"/>
              <a:t>	Ale uwaga: samotność a depresja?</a:t>
            </a:r>
            <a:endParaRPr sz="2100"/>
          </a:p>
          <a:p>
            <a:pPr marL="0" lvl="0" indent="0" algn="l" rtl="0">
              <a:spcBef>
                <a:spcPts val="1200"/>
              </a:spcBef>
              <a:spcAft>
                <a:spcPts val="1200"/>
              </a:spcAft>
              <a:buNone/>
            </a:pPr>
            <a:r>
              <a:rPr lang="pl" sz="2100"/>
              <a:t>	Wycofanie z życia społecznego może być oznaką depresji </a:t>
            </a:r>
            <a:endParaRPr sz="2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Ale to nie koniec. 3 fale (2022-2023), połączone próby</a:t>
            </a:r>
            <a:endParaRPr/>
          </a:p>
        </p:txBody>
      </p:sp>
      <p:sp>
        <p:nvSpPr>
          <p:cNvPr id="201" name="Google Shape;201;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pl"/>
              <a:t>Pełna skala PHQ-9 a młodzi dorośli: </a:t>
            </a:r>
            <a:endParaRPr/>
          </a:p>
          <a:p>
            <a:pPr marL="0" lvl="0" indent="0" algn="l" rtl="0">
              <a:spcBef>
                <a:spcPts val="1200"/>
              </a:spcBef>
              <a:spcAft>
                <a:spcPts val="0"/>
              </a:spcAft>
              <a:buNone/>
            </a:pPr>
            <a:r>
              <a:rPr lang="pl"/>
              <a:t>Czynnikiem, który wyraźnie współwystępuje z objawami depresji jest młody wiek i – co z tym w dużym stopniu związane – przynależność do grupy uczniów i studentów. </a:t>
            </a:r>
            <a:endParaRPr/>
          </a:p>
          <a:p>
            <a:pPr marL="0" lvl="0" indent="0" algn="l" rtl="0">
              <a:spcBef>
                <a:spcPts val="1200"/>
              </a:spcBef>
              <a:spcAft>
                <a:spcPts val="0"/>
              </a:spcAft>
              <a:buNone/>
            </a:pPr>
            <a:r>
              <a:rPr lang="pl"/>
              <a:t>Wśród osób mających od 18 do 24 lat co najmniej łagodne objawy depresji prezentuje ponad jedna trzecia (35,7%), a poważniejsze – 16,4%. </a:t>
            </a:r>
            <a:endParaRPr/>
          </a:p>
          <a:p>
            <a:pPr marL="0" lvl="0" indent="0" algn="l" rtl="0">
              <a:spcBef>
                <a:spcPts val="1200"/>
              </a:spcBef>
              <a:spcAft>
                <a:spcPts val="0"/>
              </a:spcAft>
              <a:buNone/>
            </a:pPr>
            <a:r>
              <a:rPr lang="pl"/>
              <a:t>Wśród osób uczących się lub studiujących jest to odpowiednio dwie piąte (39,9%) i jedna piąta (20,1%). </a:t>
            </a:r>
            <a:endParaRPr/>
          </a:p>
          <a:p>
            <a:pPr marL="0" lvl="0" indent="0" algn="l" rtl="0">
              <a:spcBef>
                <a:spcPts val="1200"/>
              </a:spcBef>
              <a:spcAft>
                <a:spcPts val="1200"/>
              </a:spcAft>
              <a:buNone/>
            </a:pPr>
            <a:r>
              <a:rPr lang="pl"/>
              <a:t>A wybrane objawy: połowa i nawet 60%. Które?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1593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Uczniowie i studenci (18-24), 3 fale, połączone próby (tracking, nie panel)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07" name="Google Shape;207;p39" title="Wykres"/>
          <p:cNvPicPr preferRelativeResize="0"/>
          <p:nvPr/>
        </p:nvPicPr>
        <p:blipFill>
          <a:blip r:embed="rId3">
            <a:alphaModFix/>
          </a:blip>
          <a:stretch>
            <a:fillRect/>
          </a:stretch>
        </p:blipFill>
        <p:spPr>
          <a:xfrm>
            <a:off x="1219200" y="1170125"/>
            <a:ext cx="7675447" cy="4049576"/>
          </a:xfrm>
          <a:prstGeom prst="rect">
            <a:avLst/>
          </a:prstGeom>
          <a:noFill/>
          <a:ln>
            <a:noFill/>
          </a:ln>
        </p:spPr>
      </p:pic>
      <p:sp>
        <p:nvSpPr>
          <p:cNvPr id="208" name="Google Shape;208;p39"/>
          <p:cNvSpPr/>
          <p:nvPr/>
        </p:nvSpPr>
        <p:spPr>
          <a:xfrm>
            <a:off x="1282725" y="2018675"/>
            <a:ext cx="128400" cy="7818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39"/>
          <p:cNvSpPr txBox="1"/>
          <p:nvPr/>
        </p:nvSpPr>
        <p:spPr>
          <a:xfrm>
            <a:off x="387100" y="2232525"/>
            <a:ext cx="8394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200">
                <a:solidFill>
                  <a:schemeClr val="dk2"/>
                </a:solidFill>
              </a:rPr>
              <a:t>PHQ-2</a:t>
            </a:r>
            <a:endParaRPr sz="1200">
              <a:solidFill>
                <a:schemeClr val="dk2"/>
              </a:solidFill>
            </a:endParaRPr>
          </a:p>
        </p:txBody>
      </p:sp>
      <p:sp>
        <p:nvSpPr>
          <p:cNvPr id="210" name="Google Shape;210;p39"/>
          <p:cNvSpPr/>
          <p:nvPr/>
        </p:nvSpPr>
        <p:spPr>
          <a:xfrm>
            <a:off x="1282725" y="3618875"/>
            <a:ext cx="128400" cy="4611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39"/>
          <p:cNvSpPr txBox="1"/>
          <p:nvPr/>
        </p:nvSpPr>
        <p:spPr>
          <a:xfrm>
            <a:off x="359050" y="3509000"/>
            <a:ext cx="1005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000">
                <a:solidFill>
                  <a:schemeClr val="dk2"/>
                </a:solidFill>
              </a:rPr>
              <a:t>Prawie każdego dnia: 11,8%</a:t>
            </a:r>
            <a:endParaRPr sz="10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Młodzi dorośli (uczniowie i studenci): zmęczenie oraz PHQ-2 (anhedonia + przygnębienie) </a:t>
            </a:r>
            <a:endParaRPr/>
          </a:p>
        </p:txBody>
      </p:sp>
      <p:sp>
        <p:nvSpPr>
          <p:cNvPr id="217" name="Google Shape;217;p40"/>
          <p:cNvSpPr txBox="1">
            <a:spLocks noGrp="1"/>
          </p:cNvSpPr>
          <p:nvPr>
            <p:ph type="body" idx="1"/>
          </p:nvPr>
        </p:nvSpPr>
        <p:spPr>
          <a:xfrm>
            <a:off x="311700" y="1533475"/>
            <a:ext cx="3433200" cy="34164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pl" u="sng"/>
              <a:t>Niektóre</a:t>
            </a:r>
            <a:r>
              <a:rPr lang="pl"/>
              <a:t> objawy dotyczą ponad połowy uczniów i studentów</a:t>
            </a:r>
            <a:endParaRPr/>
          </a:p>
          <a:p>
            <a:pPr marL="457200" lvl="0" indent="-325755" algn="l" rtl="0">
              <a:spcBef>
                <a:spcPts val="0"/>
              </a:spcBef>
              <a:spcAft>
                <a:spcPts val="0"/>
              </a:spcAft>
              <a:buSzPct val="100000"/>
              <a:buChar char="●"/>
            </a:pPr>
            <a:r>
              <a:rPr lang="pl"/>
              <a:t>Dwa z nich przejawia ponad połowa uczniów i studentów (wliczając odmowy odpowiedzi)</a:t>
            </a:r>
            <a:endParaRPr/>
          </a:p>
          <a:p>
            <a:pPr marL="914400" lvl="1" indent="-304165" algn="l" rtl="0">
              <a:spcBef>
                <a:spcPts val="0"/>
              </a:spcBef>
              <a:spcAft>
                <a:spcPts val="0"/>
              </a:spcAft>
              <a:buSzPct val="100000"/>
              <a:buChar char="○"/>
            </a:pPr>
            <a:r>
              <a:rPr lang="pl"/>
              <a:t>[4. Uczucie zmęczenia lub brak energii]</a:t>
            </a:r>
            <a:endParaRPr/>
          </a:p>
          <a:p>
            <a:pPr marL="914400" lvl="1" indent="-304165" algn="l" rtl="0">
              <a:spcBef>
                <a:spcPts val="0"/>
              </a:spcBef>
              <a:spcAft>
                <a:spcPts val="0"/>
              </a:spcAft>
              <a:buSzPct val="100000"/>
              <a:buChar char="○"/>
            </a:pPr>
            <a:r>
              <a:rPr lang="pl"/>
              <a:t>[1. Niewielkie zainteresowanie wykonywanymi czynnościami lub odczuwanie niewielkiej przyjemności z ich wykonywania]</a:t>
            </a:r>
            <a:endParaRPr/>
          </a:p>
          <a:p>
            <a:pPr marL="457200" lvl="0" indent="-325755" algn="l" rtl="0">
              <a:spcBef>
                <a:spcPts val="0"/>
              </a:spcBef>
              <a:spcAft>
                <a:spcPts val="0"/>
              </a:spcAft>
              <a:buSzPct val="100000"/>
              <a:buChar char="●"/>
            </a:pPr>
            <a:r>
              <a:rPr lang="pl"/>
              <a:t>Na podium także pełny PHQ-2</a:t>
            </a:r>
            <a:endParaRPr/>
          </a:p>
          <a:p>
            <a:pPr marL="914400" lvl="1" indent="-304165" algn="l" rtl="0">
              <a:spcBef>
                <a:spcPts val="0"/>
              </a:spcBef>
              <a:spcAft>
                <a:spcPts val="0"/>
              </a:spcAft>
              <a:buSzPct val="100000"/>
              <a:buChar char="○"/>
            </a:pPr>
            <a:r>
              <a:rPr lang="pl"/>
              <a:t>[1. Anhedonia] + [2. Smutek, przygnębienie, beznadziejność]</a:t>
            </a:r>
            <a:endParaRPr/>
          </a:p>
        </p:txBody>
      </p:sp>
      <p:pic>
        <p:nvPicPr>
          <p:cNvPr id="218" name="Google Shape;218;p40"/>
          <p:cNvPicPr preferRelativeResize="0"/>
          <p:nvPr/>
        </p:nvPicPr>
        <p:blipFill>
          <a:blip r:embed="rId3">
            <a:alphaModFix/>
          </a:blip>
          <a:stretch>
            <a:fillRect/>
          </a:stretch>
        </p:blipFill>
        <p:spPr>
          <a:xfrm>
            <a:off x="4811700" y="1627325"/>
            <a:ext cx="3329424" cy="3329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Ranking odmów odpowiedzi wśród uczniów i studentów</a:t>
            </a:r>
            <a:endParaRPr/>
          </a:p>
        </p:txBody>
      </p:sp>
      <p:sp>
        <p:nvSpPr>
          <p:cNvPr id="224" name="Google Shape;224;p41"/>
          <p:cNvSpPr txBox="1">
            <a:spLocks noGrp="1"/>
          </p:cNvSpPr>
          <p:nvPr>
            <p:ph type="body" idx="1"/>
          </p:nvPr>
        </p:nvSpPr>
        <p:spPr>
          <a:xfrm>
            <a:off x="311700" y="3484925"/>
            <a:ext cx="8384100" cy="1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440"/>
              <a:buNone/>
            </a:pPr>
            <a:r>
              <a:rPr lang="pl" sz="1520"/>
              <a:t>Interpretujemy raczej jako występowanie objawu niż oznakę jego braku. </a:t>
            </a:r>
            <a:endParaRPr sz="1520"/>
          </a:p>
          <a:p>
            <a:pPr marL="0" lvl="0" indent="0" algn="l" rtl="0">
              <a:spcBef>
                <a:spcPts val="1200"/>
              </a:spcBef>
              <a:spcAft>
                <a:spcPts val="0"/>
              </a:spcAft>
              <a:buSzPts val="440"/>
              <a:buNone/>
            </a:pPr>
            <a:r>
              <a:rPr lang="pl" sz="1520"/>
              <a:t>Odmowy odpowiedzi dotyczą niektórych objawów. </a:t>
            </a:r>
            <a:endParaRPr sz="1520"/>
          </a:p>
          <a:p>
            <a:pPr marL="0" lvl="0" indent="0" algn="l" rtl="0">
              <a:spcBef>
                <a:spcPts val="1200"/>
              </a:spcBef>
              <a:spcAft>
                <a:spcPts val="0"/>
              </a:spcAft>
              <a:buSzPts val="440"/>
              <a:buNone/>
            </a:pPr>
            <a:r>
              <a:rPr lang="pl" sz="1520"/>
              <a:t>Anhedonia, zmiana wzorca ruchu: potencjalnie stygmatyzujące, wstydliwe?</a:t>
            </a:r>
            <a:endParaRPr sz="1520"/>
          </a:p>
          <a:p>
            <a:pPr marL="0" lvl="0" indent="0" algn="l" rtl="0">
              <a:spcBef>
                <a:spcPts val="1200"/>
              </a:spcBef>
              <a:spcAft>
                <a:spcPts val="1200"/>
              </a:spcAft>
              <a:buSzPts val="440"/>
              <a:buNone/>
            </a:pPr>
            <a:r>
              <a:rPr lang="pl" sz="1520"/>
              <a:t>Inne możliwe interpretacje? </a:t>
            </a:r>
            <a:endParaRPr sz="1520"/>
          </a:p>
        </p:txBody>
      </p:sp>
      <p:graphicFrame>
        <p:nvGraphicFramePr>
          <p:cNvPr id="225" name="Google Shape;225;p41"/>
          <p:cNvGraphicFramePr/>
          <p:nvPr/>
        </p:nvGraphicFramePr>
        <p:xfrm>
          <a:off x="376975" y="1180300"/>
          <a:ext cx="3000000" cy="3000000"/>
        </p:xfrm>
        <a:graphic>
          <a:graphicData uri="http://schemas.openxmlformats.org/drawingml/2006/table">
            <a:tbl>
              <a:tblPr>
                <a:noFill/>
                <a:tableStyleId>{A19CC8B6-B50A-4340-8694-F77C3D2827EF}</a:tableStyleId>
              </a:tblPr>
              <a:tblGrid>
                <a:gridCol w="619125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352425">
                <a:tc>
                  <a:txBody>
                    <a:bodyPr/>
                    <a:lstStyle/>
                    <a:p>
                      <a:pPr marL="0" lvl="0" indent="0" algn="l" rtl="0">
                        <a:lnSpc>
                          <a:spcPct val="115000"/>
                        </a:lnSpc>
                        <a:spcBef>
                          <a:spcPts val="0"/>
                        </a:spcBef>
                        <a:spcAft>
                          <a:spcPts val="0"/>
                        </a:spcAft>
                        <a:buNone/>
                      </a:pPr>
                      <a:r>
                        <a:rPr lang="pl" sz="1000"/>
                        <a:t>Niewielkie zainteresowanie wykonywanymi czynnościami lub odczuwanie niewielkiej przyjemności z ich wykonywania</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7,4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52425">
                <a:tc>
                  <a:txBody>
                    <a:bodyPr/>
                    <a:lstStyle/>
                    <a:p>
                      <a:pPr marL="0" lvl="0" indent="0" algn="l" rtl="0">
                        <a:lnSpc>
                          <a:spcPct val="115000"/>
                        </a:lnSpc>
                        <a:spcBef>
                          <a:spcPts val="0"/>
                        </a:spcBef>
                        <a:spcAft>
                          <a:spcPts val="0"/>
                        </a:spcAft>
                        <a:buNone/>
                      </a:pPr>
                      <a:r>
                        <a:rPr lang="pl" sz="1000"/>
                        <a:t>Poruszanie się lub mówienie tak wolno, że inni mogliby to zauważyć. Albo wręcz przeciwnie – niemożność usiedzenia w miejscu, ruchliwość znacznie wię</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5,2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pl" sz="1000"/>
                        <a:t>Uczucie smutku, przygnębienia lub beznadziejności</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4,7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pl" sz="1000"/>
                        <a:t>Uczucie zmęczenia lub brak energii</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4,6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pl" sz="1000"/>
                        <a:t>Problemy ze skupieniem się (np. przy czytaniu gazety lub oglądaniu telewizji)</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4,6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52425">
                <a:tc>
                  <a:txBody>
                    <a:bodyPr/>
                    <a:lstStyle/>
                    <a:p>
                      <a:pPr marL="0" lvl="0" indent="0" algn="l" rtl="0">
                        <a:lnSpc>
                          <a:spcPct val="115000"/>
                        </a:lnSpc>
                        <a:spcBef>
                          <a:spcPts val="0"/>
                        </a:spcBef>
                        <a:spcAft>
                          <a:spcPts val="0"/>
                        </a:spcAft>
                        <a:buNone/>
                      </a:pPr>
                      <a:r>
                        <a:rPr lang="pl" sz="1000"/>
                        <a:t>Poczucie niezadowolenia z siebie – lub uczucie, że jest się do niczego albo, że zawiódł/zawiodła Pan(i) siebie lub rodzinę</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4,6</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pl" sz="1000"/>
                        <a:t>Brak apetytu lub przejadanie się</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3,9</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pl" sz="1000"/>
                        <a:t>Kłopoty z zaśnięciem lub przerywany sen, albo zbyt długi sen</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pl" sz="1000"/>
                        <a:t>3,7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a:off x="311700" y="445025"/>
            <a:ext cx="8568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Czym jest PHQ-9</a:t>
            </a:r>
            <a:endParaRPr/>
          </a:p>
        </p:txBody>
      </p:sp>
      <p:sp>
        <p:nvSpPr>
          <p:cNvPr id="231" name="Google Shape;231;p42"/>
          <p:cNvSpPr txBox="1">
            <a:spLocks noGrp="1"/>
          </p:cNvSpPr>
          <p:nvPr>
            <p:ph type="body" idx="1"/>
          </p:nvPr>
        </p:nvSpPr>
        <p:spPr>
          <a:xfrm>
            <a:off x="223000" y="1152475"/>
            <a:ext cx="8852700" cy="3990900"/>
          </a:xfrm>
          <a:prstGeom prst="rect">
            <a:avLst/>
          </a:prstGeom>
        </p:spPr>
        <p:txBody>
          <a:bodyPr spcFirstLastPara="1" wrap="square" lIns="91425" tIns="91425" rIns="91425" bIns="91425" anchor="t" anchorCtr="0">
            <a:noAutofit/>
          </a:bodyPr>
          <a:lstStyle/>
          <a:p>
            <a:pPr marL="457200" lvl="0" indent="-319087" algn="l" rtl="0">
              <a:lnSpc>
                <a:spcPct val="105000"/>
              </a:lnSpc>
              <a:spcBef>
                <a:spcPts val="0"/>
              </a:spcBef>
              <a:spcAft>
                <a:spcPts val="0"/>
              </a:spcAft>
              <a:buSzPts val="1425"/>
              <a:buChar char="●"/>
            </a:pPr>
            <a:r>
              <a:rPr lang="pl" sz="1425" b="1" u="sng"/>
              <a:t>9-pytaniowy Kwestionariusz Zdrowia Pacjenta (PHQ-9):</a:t>
            </a:r>
            <a:r>
              <a:rPr lang="pl" sz="1425"/>
              <a:t> narzędzie diagnostyczne wprowadzone w 2001 r. w celu badania dorosłych pacjentów podstawowej opieki zdrowotnej pod kątem obecności i nasilenia depresji. Samodzielna realizacja. </a:t>
            </a:r>
            <a:endParaRPr sz="1425"/>
          </a:p>
          <a:p>
            <a:pPr marL="914400" lvl="1" indent="-312737" algn="l" rtl="0">
              <a:lnSpc>
                <a:spcPct val="105000"/>
              </a:lnSpc>
              <a:spcBef>
                <a:spcPts val="0"/>
              </a:spcBef>
              <a:spcAft>
                <a:spcPts val="0"/>
              </a:spcAft>
              <a:buSzPts val="1325"/>
              <a:buChar char="○"/>
            </a:pPr>
            <a:r>
              <a:rPr lang="pl" sz="1325"/>
              <a:t>Część większego pakietu produktów Pfizer, zwanego Primary Care Evaluation of Mental Disorders (PRIME-MD). </a:t>
            </a:r>
            <a:endParaRPr sz="1325"/>
          </a:p>
          <a:p>
            <a:pPr marL="457200" lvl="0" indent="-319087" algn="l" rtl="0">
              <a:lnSpc>
                <a:spcPct val="105000"/>
              </a:lnSpc>
              <a:spcBef>
                <a:spcPts val="0"/>
              </a:spcBef>
              <a:spcAft>
                <a:spcPts val="0"/>
              </a:spcAft>
              <a:buSzPts val="1425"/>
              <a:buChar char="●"/>
            </a:pPr>
            <a:r>
              <a:rPr lang="pl" sz="1425"/>
              <a:t>Wypełnienie zajmuje </a:t>
            </a:r>
            <a:r>
              <a:rPr lang="pl" sz="1425" b="1"/>
              <a:t>mniej niż 3 minuty </a:t>
            </a:r>
            <a:r>
              <a:rPr lang="pl" sz="1425"/>
              <a:t>i polega na ocenie każdego z 9 kryteriów DSM-IV dla depresji w oparciu o moduł dotyczący nastroju z oryginalnego PRIME-MD. </a:t>
            </a:r>
            <a:endParaRPr sz="1425"/>
          </a:p>
          <a:p>
            <a:pPr marL="914400" lvl="1" indent="-312737" algn="l" rtl="0">
              <a:lnSpc>
                <a:spcPct val="105000"/>
              </a:lnSpc>
              <a:spcBef>
                <a:spcPts val="0"/>
              </a:spcBef>
              <a:spcAft>
                <a:spcPts val="0"/>
              </a:spcAft>
              <a:buSzPts val="1325"/>
              <a:buChar char="○"/>
            </a:pPr>
            <a:r>
              <a:rPr lang="pl" sz="1325"/>
              <a:t>2010: "W ramach swojego zaangażowania w poprawę jakości opieki nad pacjentami, firma Pfizer ogłosiła dziś, że udostępni skale diagnostyczne </a:t>
            </a:r>
            <a:r>
              <a:rPr lang="pl" sz="1325" b="1"/>
              <a:t>używane przez lekarzy i inne osoby w środowisku ochrony zdrowia</a:t>
            </a:r>
            <a:r>
              <a:rPr lang="pl" sz="1325"/>
              <a:t> w celu wsparcia oceny i diagnozy pacjentów cierpiących na niektóre zaburzenia psychiczne. Po raz pierwszy użytkownicy ci mogą bezpośrednio uzyskać dostęp i pobrać Kwestionariusz Zdrowia Pacjenta (PHQ) i Kwestionariusz Lęku Uogólnionego (GAD-7) bez ograniczeń praw autorskich i bezpłatnie, zapewniając bezprecedensowy dostęp do tych cennych i szeroko stosowanych narzędzi do oceny niektórych zaburzeń psychicznych". (https://www.pfizer.com/news/press-release/press-release-detail/pfizer_to_offer_free_public_access_to_mental_health_assessment_tools_to_improve_diagnosis_and_patient_care) </a:t>
            </a:r>
            <a:endParaRPr sz="1325"/>
          </a:p>
          <a:p>
            <a:pPr marL="914400" lvl="1" indent="-312737" algn="l" rtl="0">
              <a:lnSpc>
                <a:spcPct val="105000"/>
              </a:lnSpc>
              <a:spcBef>
                <a:spcPts val="0"/>
              </a:spcBef>
              <a:spcAft>
                <a:spcPts val="0"/>
              </a:spcAft>
              <a:buSzPts val="1325"/>
              <a:buChar char="○"/>
            </a:pPr>
            <a:r>
              <a:rPr lang="pl" sz="1325"/>
              <a:t>Wiele wersji językowych dostępnych pod adresem: https://www.phqscreeners.com/</a:t>
            </a:r>
            <a:endParaRPr sz="1325"/>
          </a:p>
        </p:txBody>
      </p:sp>
      <p:pic>
        <p:nvPicPr>
          <p:cNvPr id="232" name="Google Shape;232;p42"/>
          <p:cNvPicPr preferRelativeResize="0"/>
          <p:nvPr/>
        </p:nvPicPr>
        <p:blipFill>
          <a:blip r:embed="rId3">
            <a:alphaModFix/>
          </a:blip>
          <a:stretch>
            <a:fillRect/>
          </a:stretch>
        </p:blipFill>
        <p:spPr>
          <a:xfrm>
            <a:off x="3178650" y="455450"/>
            <a:ext cx="5897102" cy="50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311700" y="278625"/>
            <a:ext cx="4581900" cy="889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Narzędzie przesiewowe (1xA4)</a:t>
            </a:r>
            <a:endParaRPr/>
          </a:p>
        </p:txBody>
      </p:sp>
      <p:sp>
        <p:nvSpPr>
          <p:cNvPr id="238" name="Google Shape;238;p43"/>
          <p:cNvSpPr txBox="1">
            <a:spLocks noGrp="1"/>
          </p:cNvSpPr>
          <p:nvPr>
            <p:ph type="body" idx="1"/>
          </p:nvPr>
        </p:nvSpPr>
        <p:spPr>
          <a:xfrm>
            <a:off x="2747400" y="1236725"/>
            <a:ext cx="2146200" cy="36585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Clr>
                <a:schemeClr val="dk1"/>
              </a:buClr>
              <a:buSzPct val="61111"/>
              <a:buFont typeface="Arial"/>
              <a:buNone/>
            </a:pPr>
            <a:r>
              <a:rPr lang="pl"/>
              <a:t>PHQ-9 jest dostępny na stronie internetowej PHQ Screeners </a:t>
            </a:r>
            <a:endParaRPr/>
          </a:p>
          <a:p>
            <a:pPr marL="0" lvl="0" indent="0" algn="l" rtl="0">
              <a:spcBef>
                <a:spcPts val="1200"/>
              </a:spcBef>
              <a:spcAft>
                <a:spcPts val="0"/>
              </a:spcAft>
              <a:buClr>
                <a:schemeClr val="dk1"/>
              </a:buClr>
              <a:buSzPct val="61111"/>
              <a:buFont typeface="Arial"/>
              <a:buNone/>
            </a:pPr>
            <a:r>
              <a:rPr lang="pl"/>
              <a:t>Jest również częścią krajowych wytycznych dotyczących badań przesiewowych w kierunku objawów depresji w USA i UE (Polska: wytyczne Naczelnej Izby Lekarskiej). </a:t>
            </a:r>
            <a:endParaRPr/>
          </a:p>
          <a:p>
            <a:pPr marL="0" lvl="0" indent="0" algn="l" rtl="0">
              <a:spcBef>
                <a:spcPts val="1200"/>
              </a:spcBef>
              <a:spcAft>
                <a:spcPts val="0"/>
              </a:spcAft>
              <a:buClr>
                <a:schemeClr val="dk1"/>
              </a:buClr>
              <a:buSzPct val="61111"/>
              <a:buFont typeface="Arial"/>
              <a:buNone/>
            </a:pPr>
            <a:r>
              <a:rPr lang="pl"/>
              <a:t>W projektach finansowanych przez UE: przekształcony w anonimowy autotest online o nazwie...</a:t>
            </a:r>
            <a:endParaRPr/>
          </a:p>
          <a:p>
            <a:pPr marL="0" lvl="0" indent="0" algn="l" rtl="0">
              <a:spcBef>
                <a:spcPts val="1200"/>
              </a:spcBef>
              <a:spcAft>
                <a:spcPts val="0"/>
              </a:spcAft>
              <a:buClr>
                <a:schemeClr val="dk1"/>
              </a:buClr>
              <a:buSzPct val="61111"/>
              <a:buFont typeface="Arial"/>
              <a:buNone/>
            </a:pPr>
            <a:r>
              <a:rPr lang="pl"/>
              <a:t>...iFightDepression.eu </a:t>
            </a:r>
            <a:endParaRPr/>
          </a:p>
          <a:p>
            <a:pPr marL="0" lvl="0" indent="0" algn="l" rtl="0">
              <a:spcBef>
                <a:spcPts val="1200"/>
              </a:spcBef>
              <a:spcAft>
                <a:spcPts val="1200"/>
              </a:spcAft>
              <a:buNone/>
            </a:pPr>
            <a:r>
              <a:rPr lang="pl" u="sng">
                <a:solidFill>
                  <a:schemeClr val="hlink"/>
                </a:solidFill>
                <a:hlinkClick r:id="rId3"/>
              </a:rPr>
              <a:t>https://ifightdepression.com/pl/autotest</a:t>
            </a:r>
            <a:r>
              <a:rPr lang="pl"/>
              <a:t> </a:t>
            </a:r>
            <a:endParaRPr/>
          </a:p>
        </p:txBody>
      </p:sp>
      <p:pic>
        <p:nvPicPr>
          <p:cNvPr id="239" name="Google Shape;239;p43"/>
          <p:cNvPicPr preferRelativeResize="0"/>
          <p:nvPr/>
        </p:nvPicPr>
        <p:blipFill>
          <a:blip r:embed="rId4">
            <a:alphaModFix/>
          </a:blip>
          <a:stretch>
            <a:fillRect/>
          </a:stretch>
        </p:blipFill>
        <p:spPr>
          <a:xfrm>
            <a:off x="6514826" y="3285950"/>
            <a:ext cx="2546075" cy="1755075"/>
          </a:xfrm>
          <a:prstGeom prst="rect">
            <a:avLst/>
          </a:prstGeom>
          <a:noFill/>
          <a:ln>
            <a:noFill/>
          </a:ln>
        </p:spPr>
      </p:pic>
      <p:pic>
        <p:nvPicPr>
          <p:cNvPr id="240" name="Google Shape;240;p43"/>
          <p:cNvPicPr preferRelativeResize="0"/>
          <p:nvPr/>
        </p:nvPicPr>
        <p:blipFill>
          <a:blip r:embed="rId5">
            <a:alphaModFix/>
          </a:blip>
          <a:stretch>
            <a:fillRect/>
          </a:stretch>
        </p:blipFill>
        <p:spPr>
          <a:xfrm>
            <a:off x="95725" y="1168200"/>
            <a:ext cx="2735825" cy="3891074"/>
          </a:xfrm>
          <a:prstGeom prst="rect">
            <a:avLst/>
          </a:prstGeom>
          <a:noFill/>
          <a:ln>
            <a:noFill/>
          </a:ln>
        </p:spPr>
      </p:pic>
      <p:pic>
        <p:nvPicPr>
          <p:cNvPr id="241" name="Google Shape;241;p43"/>
          <p:cNvPicPr preferRelativeResize="0"/>
          <p:nvPr/>
        </p:nvPicPr>
        <p:blipFill>
          <a:blip r:embed="rId6">
            <a:alphaModFix/>
          </a:blip>
          <a:stretch>
            <a:fillRect/>
          </a:stretch>
        </p:blipFill>
        <p:spPr>
          <a:xfrm>
            <a:off x="4935600" y="278629"/>
            <a:ext cx="4125301" cy="2654572"/>
          </a:xfrm>
          <a:prstGeom prst="rect">
            <a:avLst/>
          </a:prstGeom>
          <a:noFill/>
          <a:ln>
            <a:noFill/>
          </a:ln>
        </p:spPr>
      </p:pic>
      <p:pic>
        <p:nvPicPr>
          <p:cNvPr id="242" name="Google Shape;242;p43"/>
          <p:cNvPicPr preferRelativeResize="0"/>
          <p:nvPr/>
        </p:nvPicPr>
        <p:blipFill>
          <a:blip r:embed="rId7">
            <a:alphaModFix/>
          </a:blip>
          <a:stretch>
            <a:fillRect/>
          </a:stretch>
        </p:blipFill>
        <p:spPr>
          <a:xfrm>
            <a:off x="4955474" y="3158775"/>
            <a:ext cx="1434800" cy="1820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Nowy filar Europejskiej Unii Zdrowotnej</a:t>
            </a:r>
            <a:endParaRPr/>
          </a:p>
        </p:txBody>
      </p:sp>
      <p:sp>
        <p:nvSpPr>
          <p:cNvPr id="119" name="Google Shape;119;p26"/>
          <p:cNvSpPr txBox="1">
            <a:spLocks noGrp="1"/>
          </p:cNvSpPr>
          <p:nvPr>
            <p:ph type="body" idx="1"/>
          </p:nvPr>
        </p:nvSpPr>
        <p:spPr>
          <a:xfrm>
            <a:off x="311700" y="1152475"/>
            <a:ext cx="8520600" cy="2121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358"/>
              <a:buFont typeface="Arial"/>
              <a:buNone/>
            </a:pPr>
            <a:r>
              <a:rPr lang="pl" sz="1185"/>
              <a:t>" 7 czerwca 2023, Bruksela. Europejska Unia Zdrowotna: nowe, kompleksowe podejście do zdrowia psychicznego.</a:t>
            </a:r>
            <a:endParaRPr sz="1185"/>
          </a:p>
          <a:p>
            <a:pPr marL="0" lvl="0" indent="0" algn="l" rtl="0">
              <a:lnSpc>
                <a:spcPct val="95000"/>
              </a:lnSpc>
              <a:spcBef>
                <a:spcPts val="1200"/>
              </a:spcBef>
              <a:spcAft>
                <a:spcPts val="1200"/>
              </a:spcAft>
              <a:buSzPts val="358"/>
              <a:buNone/>
            </a:pPr>
            <a:r>
              <a:rPr lang="pl" sz="1185"/>
              <a:t>Dziś, wypełniając zobowiązanie przewodniczącej Ursuli von der Leyen zawarte w orędziu o stanie Unii z 2022 r., Komisja dodaje nowy filar do Europejskiej Unii Zdrowotnej: </a:t>
            </a:r>
            <a:r>
              <a:rPr lang="pl" sz="1185" b="1"/>
              <a:t>nowe, kompleksowe podejście do zdrowia psychicznego</a:t>
            </a:r>
            <a:r>
              <a:rPr lang="pl" sz="1185"/>
              <a:t>. Podejście to jest pierwszym i ważnym krokiem w kierunku zrównania zdrowia psychicznego ze zdrowiem fizycznym oraz zapewnienia nowego, międzysektorowego podejścia do kwestii zdrowia psychicznego. Dzięki 20 inicjatywom przewodnim i 1,23 mld euro ze środków UE z różnych instrumentów finansowych Komisja będzie wspierać państwa członkowskie w stawianiu na pierwszym miejscu ludzi i ich zdrowia psychicznego. Dzisiejszy komunikat pojawia się w odpowiednim czasie: przed pandemią COVID-19 problemy ze zdrowiem psychicznym już dotykały jedną na sześć osób w UE, a sytuacja pogorszyła się w związku z bezprecedensowymi kryzysami, jakie miały miejsce w ostatnich latach. Koszt braku działań jest znaczny i wynosi 600 mld euro rocznie."</a:t>
            </a:r>
            <a:endParaRPr sz="1185"/>
          </a:p>
        </p:txBody>
      </p:sp>
      <p:pic>
        <p:nvPicPr>
          <p:cNvPr id="120" name="Google Shape;120;p26"/>
          <p:cNvPicPr preferRelativeResize="0"/>
          <p:nvPr/>
        </p:nvPicPr>
        <p:blipFill>
          <a:blip r:embed="rId3">
            <a:alphaModFix/>
          </a:blip>
          <a:stretch>
            <a:fillRect/>
          </a:stretch>
        </p:blipFill>
        <p:spPr>
          <a:xfrm>
            <a:off x="4029700" y="3219875"/>
            <a:ext cx="4671201" cy="1701775"/>
          </a:xfrm>
          <a:prstGeom prst="rect">
            <a:avLst/>
          </a:prstGeom>
          <a:noFill/>
          <a:ln>
            <a:noFill/>
          </a:ln>
        </p:spPr>
      </p:pic>
      <p:pic>
        <p:nvPicPr>
          <p:cNvPr id="121" name="Google Shape;121;p26"/>
          <p:cNvPicPr preferRelativeResize="0"/>
          <p:nvPr/>
        </p:nvPicPr>
        <p:blipFill>
          <a:blip r:embed="rId4">
            <a:alphaModFix/>
          </a:blip>
          <a:stretch>
            <a:fillRect/>
          </a:stretch>
        </p:blipFill>
        <p:spPr>
          <a:xfrm>
            <a:off x="418575" y="3254150"/>
            <a:ext cx="3108976" cy="1624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4"/>
          <p:cNvSpPr txBox="1">
            <a:spLocks noGrp="1"/>
          </p:cNvSpPr>
          <p:nvPr>
            <p:ph type="body" idx="1"/>
          </p:nvPr>
        </p:nvSpPr>
        <p:spPr>
          <a:xfrm>
            <a:off x="156675" y="1442350"/>
            <a:ext cx="8699400" cy="317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688"/>
              <a:buFont typeface="Arial"/>
              <a:buNone/>
            </a:pPr>
            <a:r>
              <a:rPr lang="pl" sz="1425"/>
              <a:t>"Kwestionariusz PHQ-9 składa się z 9 pytań zasadniczych i jednego pytania dodatkowego [15, 16]. Pytania zasadnicze dotyczą objawów depresji zawartych w kryteriach diagnostycznych DSM-IV. Badany zaznacza odpowiedzi na skali 0–3 w zależności od częstości występowania danego objawu w ciągu ostatnich 2 tygodni. Wyniki wersji anglojęzycznej wskazują, że rezultat 10 punktów lub większy świadczy o dużym ryzyku występowania epizodu depresji z czułością 88 proc. i swoistością 88 proc. Wynik ogólny mieści się w przedziale 0–27 punktów. Im wyższy wynik, tym większe nasilenie depresji. Wynik poniżej 5 punktów oznacza brak depresji, 5–9 punktów łagodną depresję, 10–14 punktów umiarkowaną depresję, 15–19 punktów umiarkowanie ciężką depresję, a powyżej 20 punktów ciężką depresję. Wyniki uzyskane w badaniach walidacyjnych potwierdzają, że polska wersja PHQ-9 jest narzędziem o dobrej rzetelności, czułości i swoistości u osób w wieku 18−60 lat, właściwym do wykonywania badania przesiewowego w kierunku depresji [15, 16]." </a:t>
            </a:r>
            <a:endParaRPr sz="1425"/>
          </a:p>
          <a:p>
            <a:pPr marL="0" lvl="0" indent="0" algn="l" rtl="0">
              <a:lnSpc>
                <a:spcPct val="95000"/>
              </a:lnSpc>
              <a:spcBef>
                <a:spcPts val="1200"/>
              </a:spcBef>
              <a:spcAft>
                <a:spcPts val="0"/>
              </a:spcAft>
              <a:buClr>
                <a:schemeClr val="dk1"/>
              </a:buClr>
              <a:buSzPts val="688"/>
              <a:buFont typeface="Arial"/>
              <a:buNone/>
            </a:pPr>
            <a:r>
              <a:rPr lang="pl" sz="1425"/>
              <a:t>15. Kokoszka A, Jastrzębski A, Obrębski M. Ocena psychometrycznych właściwości polskiej wersji Kwestionariusza Zdrowia Pacjenta-9 dla osob dorosłych. Psychiatria 2016; 13: 187-193.</a:t>
            </a:r>
            <a:endParaRPr sz="1425"/>
          </a:p>
          <a:p>
            <a:pPr marL="0" lvl="0" indent="0" algn="l" rtl="0">
              <a:lnSpc>
                <a:spcPct val="95000"/>
              </a:lnSpc>
              <a:spcBef>
                <a:spcPts val="1200"/>
              </a:spcBef>
              <a:spcAft>
                <a:spcPts val="1200"/>
              </a:spcAft>
              <a:buSzPts val="688"/>
              <a:buNone/>
            </a:pPr>
            <a:r>
              <a:rPr lang="pl" sz="1425"/>
              <a:t>16. Tomaszewski K, Zarychta M, Bienkowska A i wsp.:Validation of the Patient Health Questionnaire-9 Polish version in the hospitalised elderly population. Psychiatr Pol 2011; 45: 223-233.</a:t>
            </a:r>
            <a:endParaRPr sz="1425"/>
          </a:p>
        </p:txBody>
      </p:sp>
      <p:pic>
        <p:nvPicPr>
          <p:cNvPr id="248" name="Google Shape;248;p44"/>
          <p:cNvPicPr preferRelativeResize="0"/>
          <p:nvPr/>
        </p:nvPicPr>
        <p:blipFill>
          <a:blip r:embed="rId3">
            <a:alphaModFix/>
          </a:blip>
          <a:stretch>
            <a:fillRect/>
          </a:stretch>
        </p:blipFill>
        <p:spPr>
          <a:xfrm>
            <a:off x="265334" y="109625"/>
            <a:ext cx="4021815" cy="133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p:cNvPicPr preferRelativeResize="0"/>
          <p:nvPr/>
        </p:nvPicPr>
        <p:blipFill>
          <a:blip r:embed="rId3">
            <a:alphaModFix/>
          </a:blip>
          <a:stretch>
            <a:fillRect/>
          </a:stretch>
        </p:blipFill>
        <p:spPr>
          <a:xfrm>
            <a:off x="3886200" y="375850"/>
            <a:ext cx="5192876" cy="4462851"/>
          </a:xfrm>
          <a:prstGeom prst="rect">
            <a:avLst/>
          </a:prstGeom>
          <a:noFill/>
          <a:ln>
            <a:noFill/>
          </a:ln>
        </p:spPr>
      </p:pic>
      <p:pic>
        <p:nvPicPr>
          <p:cNvPr id="254" name="Google Shape;254;p45"/>
          <p:cNvPicPr preferRelativeResize="0"/>
          <p:nvPr/>
        </p:nvPicPr>
        <p:blipFill>
          <a:blip r:embed="rId4">
            <a:alphaModFix/>
          </a:blip>
          <a:stretch>
            <a:fillRect/>
          </a:stretch>
        </p:blipFill>
        <p:spPr>
          <a:xfrm>
            <a:off x="163675" y="160508"/>
            <a:ext cx="3646325" cy="47453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6"/>
          <p:cNvPicPr preferRelativeResize="0"/>
          <p:nvPr/>
        </p:nvPicPr>
        <p:blipFill>
          <a:blip r:embed="rId3">
            <a:alphaModFix/>
          </a:blip>
          <a:stretch>
            <a:fillRect/>
          </a:stretch>
        </p:blipFill>
        <p:spPr>
          <a:xfrm>
            <a:off x="4876800" y="152400"/>
            <a:ext cx="3350091" cy="4838696"/>
          </a:xfrm>
          <a:prstGeom prst="rect">
            <a:avLst/>
          </a:prstGeom>
          <a:noFill/>
          <a:ln>
            <a:noFill/>
          </a:ln>
        </p:spPr>
      </p:pic>
      <p:pic>
        <p:nvPicPr>
          <p:cNvPr id="260" name="Google Shape;260;p46"/>
          <p:cNvPicPr preferRelativeResize="0"/>
          <p:nvPr/>
        </p:nvPicPr>
        <p:blipFill>
          <a:blip r:embed="rId4">
            <a:alphaModFix/>
          </a:blip>
          <a:stretch>
            <a:fillRect/>
          </a:stretch>
        </p:blipFill>
        <p:spPr>
          <a:xfrm>
            <a:off x="690075" y="152400"/>
            <a:ext cx="3464808" cy="4902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7"/>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66" name="Google Shape;266;p47"/>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chemeClr val="dk1"/>
              </a:buClr>
              <a:buSzPts val="5400"/>
              <a:buNone/>
            </a:pPr>
            <a:r>
              <a:rPr lang="pl" sz="5400"/>
              <a:t>1. </a:t>
            </a:r>
            <a:endParaRPr/>
          </a:p>
          <a:p>
            <a:pPr marL="0" lvl="0" indent="0" algn="l" rtl="0">
              <a:lnSpc>
                <a:spcPct val="90000"/>
              </a:lnSpc>
              <a:spcBef>
                <a:spcPts val="800"/>
              </a:spcBef>
              <a:spcAft>
                <a:spcPts val="0"/>
              </a:spcAft>
              <a:buClr>
                <a:schemeClr val="dk1"/>
              </a:buClr>
              <a:buSzPts val="5400"/>
              <a:buNone/>
            </a:pPr>
            <a:r>
              <a:rPr lang="pl" sz="5400"/>
              <a:t>W metaanalizie* </a:t>
            </a:r>
            <a:endParaRPr/>
          </a:p>
          <a:p>
            <a:pPr marL="0" lvl="0" indent="0" algn="l" rtl="0">
              <a:lnSpc>
                <a:spcPct val="90000"/>
              </a:lnSpc>
              <a:spcBef>
                <a:spcPts val="800"/>
              </a:spcBef>
              <a:spcAft>
                <a:spcPts val="0"/>
              </a:spcAft>
              <a:buClr>
                <a:schemeClr val="dk1"/>
              </a:buClr>
              <a:buSzPts val="5400"/>
              <a:buNone/>
            </a:pPr>
            <a:r>
              <a:rPr lang="pl" sz="5400"/>
              <a:t>interwencja uznana za najbardziej obiecującą </a:t>
            </a:r>
            <a:endParaRPr/>
          </a:p>
          <a:p>
            <a:pPr marL="0" lvl="0" indent="0" algn="r" rtl="0">
              <a:lnSpc>
                <a:spcPct val="90000"/>
              </a:lnSpc>
              <a:spcBef>
                <a:spcPts val="800"/>
              </a:spcBef>
              <a:spcAft>
                <a:spcPts val="0"/>
              </a:spcAft>
              <a:buClr>
                <a:schemeClr val="dk1"/>
              </a:buClr>
              <a:buSzPts val="1500"/>
              <a:buNone/>
            </a:pPr>
            <a:r>
              <a:rPr lang="pl" sz="1500"/>
              <a:t> *Linskens et al. 2022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8"/>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72" name="Google Shape;272;p48"/>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2. </a:t>
            </a:r>
            <a:endParaRPr/>
          </a:p>
          <a:p>
            <a:pPr marL="0" lvl="0" indent="0" algn="l" rtl="0">
              <a:lnSpc>
                <a:spcPct val="90000"/>
              </a:lnSpc>
              <a:spcBef>
                <a:spcPts val="800"/>
              </a:spcBef>
              <a:spcAft>
                <a:spcPts val="0"/>
              </a:spcAft>
              <a:buClr>
                <a:schemeClr val="dk1"/>
              </a:buClr>
              <a:buSzPts val="5400"/>
              <a:buNone/>
            </a:pPr>
            <a:r>
              <a:rPr lang="pl" sz="5400"/>
              <a:t>Wymaga szerokiego spojrzenia, bo aż w cztery strony jednocześnie</a:t>
            </a:r>
            <a:endParaRPr sz="5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9"/>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78" name="Google Shape;278;p49"/>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3. </a:t>
            </a:r>
            <a:endParaRPr/>
          </a:p>
          <a:p>
            <a:pPr marL="0" lvl="0" indent="0" algn="l" rtl="0">
              <a:lnSpc>
                <a:spcPct val="90000"/>
              </a:lnSpc>
              <a:spcBef>
                <a:spcPts val="800"/>
              </a:spcBef>
              <a:spcAft>
                <a:spcPts val="0"/>
              </a:spcAft>
              <a:buClr>
                <a:schemeClr val="dk1"/>
              </a:buClr>
              <a:buSzPts val="5400"/>
              <a:buNone/>
            </a:pPr>
            <a:r>
              <a:rPr lang="pl" sz="5400"/>
              <a:t>Lokalni lekarze rodzinni, POZ, psycholodzy: znają wytyczne NIL i PTP [L1]</a:t>
            </a:r>
            <a:endParaRPr sz="5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0"/>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84" name="Google Shape;284;p50"/>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4. </a:t>
            </a:r>
            <a:endParaRPr/>
          </a:p>
          <a:p>
            <a:pPr marL="0" lvl="0" indent="0" algn="l" rtl="0">
              <a:lnSpc>
                <a:spcPct val="90000"/>
              </a:lnSpc>
              <a:spcBef>
                <a:spcPts val="800"/>
              </a:spcBef>
              <a:spcAft>
                <a:spcPts val="0"/>
              </a:spcAft>
              <a:buClr>
                <a:schemeClr val="dk1"/>
              </a:buClr>
              <a:buSzPts val="5400"/>
              <a:buNone/>
            </a:pPr>
            <a:r>
              <a:rPr lang="pl" sz="5400"/>
              <a:t>Lokalni liderzy [L3]: władze lokalne i działacze ważni w społeczności dają priorytet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90" name="Google Shape;290;p51"/>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5. </a:t>
            </a:r>
            <a:endParaRPr/>
          </a:p>
          <a:p>
            <a:pPr marL="0" lvl="0" indent="0" algn="l" rtl="0">
              <a:lnSpc>
                <a:spcPct val="90000"/>
              </a:lnSpc>
              <a:spcBef>
                <a:spcPts val="800"/>
              </a:spcBef>
              <a:spcAft>
                <a:spcPts val="0"/>
              </a:spcAft>
              <a:buClr>
                <a:schemeClr val="dk1"/>
              </a:buClr>
              <a:buSzPts val="5400"/>
              <a:buNone/>
            </a:pPr>
            <a:r>
              <a:rPr lang="pl" sz="5400"/>
              <a:t>Mieszkańcy [L2]: plakaty, broszury, minutowy film w lokalnym kinie (o depresji)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2"/>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296" name="Google Shape;296;p52"/>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6. </a:t>
            </a:r>
            <a:endParaRPr/>
          </a:p>
          <a:p>
            <a:pPr marL="0" lvl="0" indent="0" algn="l" rtl="0">
              <a:lnSpc>
                <a:spcPct val="90000"/>
              </a:lnSpc>
              <a:spcBef>
                <a:spcPts val="800"/>
              </a:spcBef>
              <a:spcAft>
                <a:spcPts val="0"/>
              </a:spcAft>
              <a:buClr>
                <a:schemeClr val="dk1"/>
              </a:buClr>
              <a:buSzPts val="5400"/>
              <a:buNone/>
            </a:pPr>
            <a:r>
              <a:rPr lang="pl" sz="5400"/>
              <a:t>Rodziny i pacjenci: grupy samopomocy, tel. wsparcia, wzmacnianie zdrowienia</a:t>
            </a:r>
            <a:endParaRPr sz="5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3"/>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02" name="Google Shape;302;p53"/>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7. </a:t>
            </a:r>
            <a:endParaRPr sz="5400"/>
          </a:p>
          <a:p>
            <a:pPr marL="0" lvl="0" indent="0" algn="l" rtl="0">
              <a:lnSpc>
                <a:spcPct val="90000"/>
              </a:lnSpc>
              <a:spcBef>
                <a:spcPts val="800"/>
              </a:spcBef>
              <a:spcAft>
                <a:spcPts val="0"/>
              </a:spcAft>
              <a:buClr>
                <a:schemeClr val="dk1"/>
              </a:buClr>
              <a:buSzPts val="5400"/>
              <a:buNone/>
            </a:pPr>
            <a:r>
              <a:rPr lang="pl" sz="5400"/>
              <a:t>LLLL: lekarze i psycholodzy + liderzy + komunikacja z mieszkańcami + pacjenci </a:t>
            </a:r>
            <a:endParaRPr sz="5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311700" y="673625"/>
            <a:ext cx="466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a:t>UE wobec zdrowia i depresji</a:t>
            </a:r>
            <a:endParaRPr/>
          </a:p>
        </p:txBody>
      </p:sp>
      <p:sp>
        <p:nvSpPr>
          <p:cNvPr id="127" name="Google Shape;127;p27"/>
          <p:cNvSpPr txBox="1">
            <a:spLocks noGrp="1"/>
          </p:cNvSpPr>
          <p:nvPr>
            <p:ph type="body" idx="1"/>
          </p:nvPr>
        </p:nvSpPr>
        <p:spPr>
          <a:xfrm>
            <a:off x="4812100" y="2626025"/>
            <a:ext cx="2775900" cy="1995600"/>
          </a:xfrm>
          <a:prstGeom prst="rect">
            <a:avLst/>
          </a:prstGeom>
        </p:spPr>
        <p:txBody>
          <a:bodyPr spcFirstLastPara="1" wrap="square" lIns="91425" tIns="91425" rIns="91425" bIns="91425" anchor="t" anchorCtr="0">
            <a:normAutofit fontScale="62500"/>
          </a:bodyPr>
          <a:lstStyle/>
          <a:p>
            <a:pPr marL="0" lvl="0" indent="0" algn="l" rtl="0">
              <a:spcBef>
                <a:spcPts val="0"/>
              </a:spcBef>
              <a:spcAft>
                <a:spcPts val="0"/>
              </a:spcAft>
              <a:buNone/>
            </a:pPr>
            <a:r>
              <a:rPr lang="pl" b="1">
                <a:highlight>
                  <a:schemeClr val="lt1"/>
                </a:highlight>
              </a:rPr>
              <a:t>EU against depression</a:t>
            </a:r>
            <a:endParaRPr b="1">
              <a:highlight>
                <a:schemeClr val="lt1"/>
              </a:highlight>
            </a:endParaRPr>
          </a:p>
          <a:p>
            <a:pPr marL="0" lvl="0" indent="0" algn="l" rtl="0">
              <a:spcBef>
                <a:spcPts val="1200"/>
              </a:spcBef>
              <a:spcAft>
                <a:spcPts val="1200"/>
              </a:spcAft>
              <a:buNone/>
            </a:pPr>
            <a:r>
              <a:rPr lang="pl">
                <a:highlight>
                  <a:schemeClr val="lt1"/>
                </a:highlight>
              </a:rPr>
              <a:t>"The European Commission has long been dedicated to improving the mental health of the population, as it is possible to understand through an overview of the past activities" (see: https://health.ec.europa.eu/non-communicable-diseases/mental-health_en) </a:t>
            </a:r>
            <a:endParaRPr>
              <a:highlight>
                <a:schemeClr val="lt1"/>
              </a:highlight>
            </a:endParaRPr>
          </a:p>
        </p:txBody>
      </p:sp>
      <p:sp>
        <p:nvSpPr>
          <p:cNvPr id="128" name="Google Shape;128;p27"/>
          <p:cNvSpPr txBox="1"/>
          <p:nvPr/>
        </p:nvSpPr>
        <p:spPr>
          <a:xfrm>
            <a:off x="368075" y="1551125"/>
            <a:ext cx="82758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pl" sz="1600">
                <a:solidFill>
                  <a:schemeClr val="dk2"/>
                </a:solidFill>
              </a:rPr>
              <a:t>"Komisja Europejska od dawna angażuje się w działania na rzecz poprawy zdrowia psychicznego ludności, co można dostrzec w przeglądach dotychczasowych działań" (zob. https://health.ec.europa.eu/non-communicable-diseases/mental-health_pl) </a:t>
            </a:r>
            <a:endParaRPr sz="1200"/>
          </a:p>
        </p:txBody>
      </p:sp>
      <p:pic>
        <p:nvPicPr>
          <p:cNvPr id="129" name="Google Shape;129;p27"/>
          <p:cNvPicPr preferRelativeResize="0"/>
          <p:nvPr/>
        </p:nvPicPr>
        <p:blipFill>
          <a:blip r:embed="rId3">
            <a:alphaModFix/>
          </a:blip>
          <a:stretch>
            <a:fillRect/>
          </a:stretch>
        </p:blipFill>
        <p:spPr>
          <a:xfrm>
            <a:off x="521375" y="2536674"/>
            <a:ext cx="4096414" cy="1995600"/>
          </a:xfrm>
          <a:prstGeom prst="rect">
            <a:avLst/>
          </a:prstGeom>
          <a:noFill/>
          <a:ln>
            <a:noFill/>
          </a:ln>
        </p:spPr>
      </p:pic>
      <p:pic>
        <p:nvPicPr>
          <p:cNvPr id="130" name="Google Shape;130;p27"/>
          <p:cNvPicPr preferRelativeResize="0"/>
          <p:nvPr/>
        </p:nvPicPr>
        <p:blipFill>
          <a:blip r:embed="rId4">
            <a:alphaModFix/>
          </a:blip>
          <a:stretch>
            <a:fillRect/>
          </a:stretch>
        </p:blipFill>
        <p:spPr>
          <a:xfrm>
            <a:off x="7039354" y="601025"/>
            <a:ext cx="1682846" cy="942400"/>
          </a:xfrm>
          <a:prstGeom prst="rect">
            <a:avLst/>
          </a:prstGeom>
          <a:noFill/>
          <a:ln>
            <a:noFill/>
          </a:ln>
        </p:spPr>
      </p:pic>
      <p:pic>
        <p:nvPicPr>
          <p:cNvPr id="131" name="Google Shape;131;p27"/>
          <p:cNvPicPr preferRelativeResize="0"/>
          <p:nvPr/>
        </p:nvPicPr>
        <p:blipFill>
          <a:blip r:embed="rId5">
            <a:alphaModFix/>
          </a:blip>
          <a:stretch>
            <a:fillRect/>
          </a:stretch>
        </p:blipFill>
        <p:spPr>
          <a:xfrm>
            <a:off x="5077836" y="601025"/>
            <a:ext cx="1803365" cy="942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4"/>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08" name="Google Shape;308;p54"/>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5400"/>
              <a:buNone/>
            </a:pPr>
            <a:r>
              <a:rPr lang="pl" sz="5400"/>
              <a:t>8. </a:t>
            </a:r>
            <a:endParaRPr/>
          </a:p>
          <a:p>
            <a:pPr marL="0" lvl="0" indent="0" algn="l" rtl="0">
              <a:lnSpc>
                <a:spcPct val="90000"/>
              </a:lnSpc>
              <a:spcBef>
                <a:spcPts val="800"/>
              </a:spcBef>
              <a:spcAft>
                <a:spcPts val="0"/>
              </a:spcAft>
              <a:buClr>
                <a:schemeClr val="dk1"/>
              </a:buClr>
              <a:buSzPts val="5400"/>
              <a:buNone/>
            </a:pPr>
            <a:r>
              <a:rPr lang="pl" sz="5400"/>
              <a:t>Alianse "przeciw depresji" = "dla zdrowienia"; sprzyjają zdrowieniu w społeczności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5"/>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14" name="Google Shape;314;p55"/>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9. </a:t>
            </a:r>
            <a:endParaRPr/>
          </a:p>
          <a:p>
            <a:pPr marL="0" lvl="0" indent="0" algn="l" rtl="0">
              <a:lnSpc>
                <a:spcPct val="90000"/>
              </a:lnSpc>
              <a:spcBef>
                <a:spcPts val="800"/>
              </a:spcBef>
              <a:spcAft>
                <a:spcPts val="0"/>
              </a:spcAft>
              <a:buClr>
                <a:schemeClr val="dk1"/>
              </a:buClr>
              <a:buSzPts val="5400"/>
              <a:buNone/>
            </a:pPr>
            <a:r>
              <a:rPr lang="pl" sz="5400"/>
              <a:t>Uznana metoda prewencji suicydalnej: poprzez nacisk na mówienie o depresji</a:t>
            </a:r>
            <a:endParaRPr sz="5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6"/>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20" name="Google Shape;320;p56"/>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10. </a:t>
            </a:r>
            <a:endParaRPr/>
          </a:p>
          <a:p>
            <a:pPr marL="0" lvl="0" indent="0" algn="l" rtl="0">
              <a:lnSpc>
                <a:spcPct val="90000"/>
              </a:lnSpc>
              <a:spcBef>
                <a:spcPts val="800"/>
              </a:spcBef>
              <a:spcAft>
                <a:spcPts val="0"/>
              </a:spcAft>
              <a:buClr>
                <a:schemeClr val="dk1"/>
              </a:buClr>
              <a:buSzPts val="5400"/>
              <a:buNone/>
            </a:pPr>
            <a:r>
              <a:rPr lang="pl" sz="5400"/>
              <a:t>To co właściwie stoi na przeszkodzie? Piętno,</a:t>
            </a:r>
            <a:endParaRPr/>
          </a:p>
          <a:p>
            <a:pPr marL="0" lvl="0" indent="0" algn="l" rtl="0">
              <a:lnSpc>
                <a:spcPct val="90000"/>
              </a:lnSpc>
              <a:spcBef>
                <a:spcPts val="800"/>
              </a:spcBef>
              <a:spcAft>
                <a:spcPts val="0"/>
              </a:spcAft>
              <a:buClr>
                <a:schemeClr val="dk1"/>
              </a:buClr>
              <a:buSzPts val="5400"/>
              <a:buNone/>
            </a:pPr>
            <a:r>
              <a:rPr lang="pl" sz="5400"/>
              <a:t>stygmatyzacja (także -auto)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7"/>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26" name="Google Shape;326;p57"/>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11. </a:t>
            </a:r>
            <a:endParaRPr/>
          </a:p>
          <a:p>
            <a:pPr marL="0" lvl="0" indent="0" algn="l" rtl="0">
              <a:lnSpc>
                <a:spcPct val="90000"/>
              </a:lnSpc>
              <a:spcBef>
                <a:spcPts val="800"/>
              </a:spcBef>
              <a:spcAft>
                <a:spcPts val="0"/>
              </a:spcAft>
              <a:buClr>
                <a:schemeClr val="dk1"/>
              </a:buClr>
              <a:buSzPts val="5400"/>
              <a:buNone/>
            </a:pPr>
            <a:r>
              <a:rPr lang="pl" sz="5400"/>
              <a:t>W każdej społeczności bariery i napędy są nieco inne. Fokus na lokalność</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8"/>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32" name="Google Shape;332;p58"/>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12. </a:t>
            </a:r>
            <a:endParaRPr/>
          </a:p>
          <a:p>
            <a:pPr marL="0" lvl="0" indent="0" algn="l" rtl="0">
              <a:lnSpc>
                <a:spcPct val="90000"/>
              </a:lnSpc>
              <a:spcBef>
                <a:spcPts val="800"/>
              </a:spcBef>
              <a:spcAft>
                <a:spcPts val="0"/>
              </a:spcAft>
              <a:buClr>
                <a:schemeClr val="dk1"/>
              </a:buClr>
              <a:buSzPts val="5400"/>
              <a:buNone/>
            </a:pPr>
            <a:r>
              <a:rPr lang="pl" sz="5400"/>
              <a:t>Ulotki: od razu z autotestem PHQ-9 (zgodny z wytycznymi NIL i PTP)</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9"/>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38" name="Google Shape;338;p59"/>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13. </a:t>
            </a:r>
            <a:endParaRPr/>
          </a:p>
          <a:p>
            <a:pPr marL="0" lvl="0" indent="0" algn="l" rtl="0">
              <a:lnSpc>
                <a:spcPct val="90000"/>
              </a:lnSpc>
              <a:spcBef>
                <a:spcPts val="800"/>
              </a:spcBef>
              <a:spcAft>
                <a:spcPts val="0"/>
              </a:spcAft>
              <a:buClr>
                <a:schemeClr val="dk1"/>
              </a:buClr>
              <a:buSzPts val="5400"/>
              <a:buNone/>
            </a:pPr>
            <a:r>
              <a:rPr lang="pl" sz="5400"/>
              <a:t>Narzędzia cyfrowe dla zmniejszenia kosztów. Od UE: iFightDepression (x 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0"/>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44" name="Google Shape;344;p60"/>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14. </a:t>
            </a:r>
            <a:endParaRPr/>
          </a:p>
          <a:p>
            <a:pPr marL="0" lvl="0" indent="0" algn="l" rtl="0">
              <a:lnSpc>
                <a:spcPct val="90000"/>
              </a:lnSpc>
              <a:spcBef>
                <a:spcPts val="800"/>
              </a:spcBef>
              <a:spcAft>
                <a:spcPts val="0"/>
              </a:spcAft>
              <a:buClr>
                <a:schemeClr val="dk1"/>
              </a:buClr>
              <a:buSzPts val="5400"/>
              <a:buNone/>
            </a:pPr>
            <a:r>
              <a:rPr lang="pl" sz="5400"/>
              <a:t>Ogólnopolski Dzień Walki z Depresją czy Rok Rozmów o Depresji Lokalnie?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50" name="Google Shape;350;p61"/>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15. </a:t>
            </a:r>
            <a:endParaRPr/>
          </a:p>
          <a:p>
            <a:pPr marL="0" lvl="0" indent="0" algn="l" rtl="0">
              <a:lnSpc>
                <a:spcPct val="90000"/>
              </a:lnSpc>
              <a:spcBef>
                <a:spcPts val="800"/>
              </a:spcBef>
              <a:spcAft>
                <a:spcPts val="0"/>
              </a:spcAft>
              <a:buClr>
                <a:schemeClr val="dk1"/>
              </a:buClr>
              <a:buSzPts val="5400"/>
              <a:buNone/>
            </a:pPr>
            <a:r>
              <a:rPr lang="pl" sz="5400"/>
              <a:t>Standard 2024: </a:t>
            </a:r>
            <a:endParaRPr/>
          </a:p>
          <a:p>
            <a:pPr marL="0" lvl="0" indent="0" algn="l" rtl="0">
              <a:lnSpc>
                <a:spcPct val="90000"/>
              </a:lnSpc>
              <a:spcBef>
                <a:spcPts val="800"/>
              </a:spcBef>
              <a:spcAft>
                <a:spcPts val="0"/>
              </a:spcAft>
              <a:buClr>
                <a:schemeClr val="dk1"/>
              </a:buClr>
              <a:buSzPts val="5400"/>
              <a:buNone/>
            </a:pPr>
            <a:r>
              <a:rPr lang="pl" sz="5400"/>
              <a:t>23 II ; 13-19 V ; 10 X - i...?</a:t>
            </a:r>
            <a:endParaRPr/>
          </a:p>
          <a:p>
            <a:pPr marL="0" lvl="0" indent="0" algn="l" rtl="0">
              <a:lnSpc>
                <a:spcPct val="90000"/>
              </a:lnSpc>
              <a:spcBef>
                <a:spcPts val="800"/>
              </a:spcBef>
              <a:spcAft>
                <a:spcPts val="0"/>
              </a:spcAft>
              <a:buClr>
                <a:schemeClr val="dk1"/>
              </a:buClr>
              <a:buSzPts val="5400"/>
              <a:buNone/>
            </a:pPr>
            <a:r>
              <a:rPr lang="pl" sz="5400"/>
              <a:t>Jest więcej </a:t>
            </a:r>
            <a:r>
              <a:rPr lang="pl" sz="5400" i="1"/>
              <a:t>awareness days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2"/>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56" name="Google Shape;356;p62"/>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16. </a:t>
            </a:r>
            <a:endParaRPr/>
          </a:p>
          <a:p>
            <a:pPr marL="0" lvl="0" indent="0" algn="l" rtl="0">
              <a:lnSpc>
                <a:spcPct val="90000"/>
              </a:lnSpc>
              <a:spcBef>
                <a:spcPts val="800"/>
              </a:spcBef>
              <a:spcAft>
                <a:spcPts val="0"/>
              </a:spcAft>
              <a:buClr>
                <a:schemeClr val="dk1"/>
              </a:buClr>
              <a:buSzPts val="5400"/>
              <a:buNone/>
            </a:pPr>
            <a:r>
              <a:rPr lang="pl" sz="5400"/>
              <a:t>Dlaczego mówimy o depresji a nie o "zdrowiu psychicznym"?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3"/>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62" name="Google Shape;362;p63"/>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17. </a:t>
            </a:r>
            <a:endParaRPr/>
          </a:p>
          <a:p>
            <a:pPr marL="0" lvl="0" indent="0" algn="l" rtl="0">
              <a:lnSpc>
                <a:spcPct val="90000"/>
              </a:lnSpc>
              <a:spcBef>
                <a:spcPts val="800"/>
              </a:spcBef>
              <a:spcAft>
                <a:spcPts val="0"/>
              </a:spcAft>
              <a:buClr>
                <a:schemeClr val="dk1"/>
              </a:buClr>
              <a:buSzPts val="5400"/>
              <a:buNone/>
            </a:pPr>
            <a:r>
              <a:rPr lang="pl" sz="5400"/>
              <a:t>Kto ma szkolić lekarzy? Głównie psychiatrzy (pytania o farmakoterapię)</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311700" y="445025"/>
            <a:ext cx="8520600" cy="628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Od 2005: EAAD -&gt; od 2021 w Polsce</a:t>
            </a:r>
            <a:endParaRPr/>
          </a:p>
        </p:txBody>
      </p:sp>
      <p:sp>
        <p:nvSpPr>
          <p:cNvPr id="137" name="Google Shape;137;p28"/>
          <p:cNvSpPr txBox="1">
            <a:spLocks noGrp="1"/>
          </p:cNvSpPr>
          <p:nvPr>
            <p:ph type="body" idx="1"/>
          </p:nvPr>
        </p:nvSpPr>
        <p:spPr>
          <a:xfrm>
            <a:off x="311700" y="1237225"/>
            <a:ext cx="4201200" cy="3545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l" sz="1500"/>
              <a:t>"Udane działanie: Europejski </a:t>
            </a:r>
            <a:r>
              <a:rPr lang="pl" sz="1500" b="1"/>
              <a:t>Alians Przeciw Depresji</a:t>
            </a:r>
            <a:r>
              <a:rPr lang="pl" sz="1500"/>
              <a:t> (EAAD) ma na celu ograniczenie depresji i zachowań samobójczych poprzez tworzenie regionalnych sieci informacyjnych pomiędzy sektorem zdrowia, pacjentami i ich bliskimi, animatorami społeczności lokalnej i ogółem społeczeństwa. Projekt pilotażowy wykazał spadek o 25% liczby samobójstw i prób samobójczych, szczególnie wśród młodzieży" (zob. </a:t>
            </a:r>
            <a:r>
              <a:rPr lang="pl" sz="1500">
                <a:uFill>
                  <a:noFill/>
                </a:uFill>
                <a:hlinkClick r:id="rId3"/>
              </a:rPr>
              <a:t>https://ec.europa.eu/health/ph_determinants/life_style/mental/green_paper/mental_gp_en.pdf</a:t>
            </a:r>
            <a:r>
              <a:rPr lang="pl" sz="1500"/>
              <a:t>.</a:t>
            </a:r>
            <a:endParaRPr sz="1500">
              <a:highlight>
                <a:srgbClr val="FFE599"/>
              </a:highlight>
            </a:endParaRPr>
          </a:p>
        </p:txBody>
      </p:sp>
      <p:sp>
        <p:nvSpPr>
          <p:cNvPr id="138" name="Google Shape;138;p28"/>
          <p:cNvSpPr txBox="1"/>
          <p:nvPr/>
        </p:nvSpPr>
        <p:spPr>
          <a:xfrm>
            <a:off x="4423950" y="2292900"/>
            <a:ext cx="3851700" cy="228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pl" sz="1200">
                <a:solidFill>
                  <a:schemeClr val="dk2"/>
                </a:solidFill>
                <a:highlight>
                  <a:schemeClr val="lt1"/>
                </a:highlight>
              </a:rPr>
              <a:t>"Successful action: The European Alliance Against Depression (EAAD) aims to reduce depression and suicidal behaviour by creating regional networks of information between the health sector, patients and their relatives, community facilitators and the general public. A pilot project showed decreases of 25 % in suicides and suicide attempts, particularly among" young people (see: </a:t>
            </a:r>
            <a:r>
              <a:rPr lang="pl" sz="1200">
                <a:solidFill>
                  <a:schemeClr val="dk2"/>
                </a:solidFill>
                <a:highlight>
                  <a:schemeClr val="lt1"/>
                </a:highlight>
                <a:uFill>
                  <a:noFill/>
                </a:uFill>
                <a:hlinkClick r:id="rId3">
                  <a:extLst>
                    <a:ext uri="{A12FA001-AC4F-418D-AE19-62706E023703}">
                      <ahyp:hlinkClr xmlns:ahyp="http://schemas.microsoft.com/office/drawing/2018/hyperlinkcolor" val="tx"/>
                    </a:ext>
                  </a:extLst>
                </a:hlinkClick>
              </a:rPr>
              <a:t>https://ec.europa.eu/health/ph_determinants/life_style/mental/green_paper/mental_gp_en.pdf</a:t>
            </a:r>
            <a:r>
              <a:rPr lang="pl" sz="1200">
                <a:solidFill>
                  <a:schemeClr val="dk2"/>
                </a:solidFill>
                <a:highlight>
                  <a:schemeClr val="lt1"/>
                </a:highlight>
              </a:rPr>
              <a:t>)</a:t>
            </a:r>
            <a:endParaRPr sz="1000">
              <a:highlight>
                <a:schemeClr val="lt1"/>
              </a:highlight>
            </a:endParaRPr>
          </a:p>
        </p:txBody>
      </p:sp>
      <p:pic>
        <p:nvPicPr>
          <p:cNvPr id="139" name="Google Shape;139;p28"/>
          <p:cNvPicPr preferRelativeResize="0"/>
          <p:nvPr/>
        </p:nvPicPr>
        <p:blipFill>
          <a:blip r:embed="rId4">
            <a:alphaModFix/>
          </a:blip>
          <a:stretch>
            <a:fillRect/>
          </a:stretch>
        </p:blipFill>
        <p:spPr>
          <a:xfrm>
            <a:off x="6789725" y="330750"/>
            <a:ext cx="1905000" cy="1962150"/>
          </a:xfrm>
          <a:prstGeom prst="rect">
            <a:avLst/>
          </a:prstGeom>
          <a:noFill/>
          <a:ln>
            <a:noFill/>
          </a:ln>
        </p:spPr>
      </p:pic>
      <p:pic>
        <p:nvPicPr>
          <p:cNvPr id="140" name="Google Shape;140;p28"/>
          <p:cNvPicPr preferRelativeResize="0"/>
          <p:nvPr/>
        </p:nvPicPr>
        <p:blipFill>
          <a:blip r:embed="rId5">
            <a:alphaModFix/>
          </a:blip>
          <a:stretch>
            <a:fillRect/>
          </a:stretch>
        </p:blipFill>
        <p:spPr>
          <a:xfrm>
            <a:off x="4936522" y="1146600"/>
            <a:ext cx="1679824" cy="9619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4"/>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68" name="Google Shape;368;p64"/>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18. </a:t>
            </a:r>
            <a:endParaRPr/>
          </a:p>
          <a:p>
            <a:pPr marL="0" lvl="0" indent="0" algn="l" rtl="0">
              <a:lnSpc>
                <a:spcPct val="90000"/>
              </a:lnSpc>
              <a:spcBef>
                <a:spcPts val="800"/>
              </a:spcBef>
              <a:spcAft>
                <a:spcPts val="0"/>
              </a:spcAft>
              <a:buClr>
                <a:schemeClr val="dk1"/>
              </a:buClr>
              <a:buSzPts val="5400"/>
              <a:buNone/>
            </a:pPr>
            <a:r>
              <a:rPr lang="pl" sz="5400"/>
              <a:t>A kto zbuduje pozytywną </a:t>
            </a:r>
            <a:endParaRPr sz="5400"/>
          </a:p>
          <a:p>
            <a:pPr marL="0" lvl="0" indent="0" algn="l" rtl="0">
              <a:lnSpc>
                <a:spcPct val="90000"/>
              </a:lnSpc>
              <a:spcBef>
                <a:spcPts val="800"/>
              </a:spcBef>
              <a:spcAft>
                <a:spcPts val="0"/>
              </a:spcAft>
              <a:buClr>
                <a:schemeClr val="dk1"/>
              </a:buClr>
              <a:buSzPts val="5400"/>
              <a:buNone/>
            </a:pPr>
            <a:r>
              <a:rPr lang="pl" sz="5400"/>
              <a:t>atmosferę dla szkoleń </a:t>
            </a:r>
            <a:endParaRPr/>
          </a:p>
          <a:p>
            <a:pPr marL="0" lvl="0" indent="0" algn="l" rtl="0">
              <a:lnSpc>
                <a:spcPct val="90000"/>
              </a:lnSpc>
              <a:spcBef>
                <a:spcPts val="800"/>
              </a:spcBef>
              <a:spcAft>
                <a:spcPts val="0"/>
              </a:spcAft>
              <a:buClr>
                <a:schemeClr val="dk1"/>
              </a:buClr>
              <a:buSzPts val="5400"/>
              <a:buNone/>
            </a:pPr>
            <a:r>
              <a:rPr lang="pl" sz="5400"/>
              <a:t>o depresji jako chorobie?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5"/>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74" name="Google Shape;374;p65"/>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19. </a:t>
            </a:r>
            <a:endParaRPr/>
          </a:p>
          <a:p>
            <a:pPr marL="0" lvl="0" indent="0" algn="l" rtl="0">
              <a:lnSpc>
                <a:spcPct val="90000"/>
              </a:lnSpc>
              <a:spcBef>
                <a:spcPts val="800"/>
              </a:spcBef>
              <a:spcAft>
                <a:spcPts val="0"/>
              </a:spcAft>
              <a:buClr>
                <a:schemeClr val="dk1"/>
              </a:buClr>
              <a:buSzPts val="5400"/>
              <a:buNone/>
            </a:pPr>
            <a:r>
              <a:rPr lang="pl" sz="5400"/>
              <a:t>A szkolny, instytucjonalny alians przeciw depresji? Tak. Też ma 4 elementy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6"/>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80" name="Google Shape;380;p66"/>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20. </a:t>
            </a:r>
            <a:endParaRPr/>
          </a:p>
          <a:p>
            <a:pPr marL="0" lvl="0" indent="0" algn="l" rtl="0">
              <a:lnSpc>
                <a:spcPct val="90000"/>
              </a:lnSpc>
              <a:spcBef>
                <a:spcPts val="800"/>
              </a:spcBef>
              <a:spcAft>
                <a:spcPts val="0"/>
              </a:spcAft>
              <a:buClr>
                <a:schemeClr val="dk1"/>
              </a:buClr>
              <a:buSzPts val="5400"/>
              <a:buNone/>
            </a:pPr>
            <a:r>
              <a:rPr lang="pl" sz="5400"/>
              <a:t>Istnieją i alianse krótkie, </a:t>
            </a:r>
            <a:endParaRPr sz="5400"/>
          </a:p>
          <a:p>
            <a:pPr marL="0" lvl="0" indent="0" algn="l" rtl="0">
              <a:lnSpc>
                <a:spcPct val="90000"/>
              </a:lnSpc>
              <a:spcBef>
                <a:spcPts val="800"/>
              </a:spcBef>
              <a:spcAft>
                <a:spcPts val="0"/>
              </a:spcAft>
              <a:buClr>
                <a:schemeClr val="dk1"/>
              </a:buClr>
              <a:buSzPts val="5400"/>
              <a:buNone/>
            </a:pPr>
            <a:r>
              <a:rPr lang="pl" sz="5400"/>
              <a:t>i takie, które mają już nawet dwadzieścia lat</a:t>
            </a:r>
            <a:endParaRPr sz="5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7"/>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86" name="Google Shape;386;p67"/>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21. </a:t>
            </a:r>
            <a:endParaRPr/>
          </a:p>
          <a:p>
            <a:pPr marL="0" lvl="0" indent="0" algn="l" rtl="0">
              <a:lnSpc>
                <a:spcPct val="90000"/>
              </a:lnSpc>
              <a:spcBef>
                <a:spcPts val="800"/>
              </a:spcBef>
              <a:spcAft>
                <a:spcPts val="0"/>
              </a:spcAft>
              <a:buClr>
                <a:schemeClr val="dk1"/>
              </a:buClr>
              <a:buSzPts val="5400"/>
              <a:buNone/>
            </a:pPr>
            <a:r>
              <a:rPr lang="pl" sz="5400"/>
              <a:t>W Polsce główna inspiracja z programu UE z lat 2021-2024. Inne próby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8"/>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92" name="Google Shape;392;p68"/>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22. </a:t>
            </a:r>
            <a:endParaRPr/>
          </a:p>
          <a:p>
            <a:pPr marL="0" lvl="0" indent="0" algn="l" rtl="0">
              <a:lnSpc>
                <a:spcPct val="90000"/>
              </a:lnSpc>
              <a:spcBef>
                <a:spcPts val="800"/>
              </a:spcBef>
              <a:spcAft>
                <a:spcPts val="0"/>
              </a:spcAft>
              <a:buClr>
                <a:schemeClr val="dk1"/>
              </a:buClr>
              <a:buSzPts val="5400"/>
              <a:buNone/>
            </a:pPr>
            <a:r>
              <a:rPr lang="pl" sz="5400"/>
              <a:t>lokalny.</a:t>
            </a:r>
            <a:endParaRPr/>
          </a:p>
          <a:p>
            <a:pPr marL="0" lvl="0" indent="0" algn="l" rtl="0">
              <a:lnSpc>
                <a:spcPct val="90000"/>
              </a:lnSpc>
              <a:spcBef>
                <a:spcPts val="800"/>
              </a:spcBef>
              <a:spcAft>
                <a:spcPts val="0"/>
              </a:spcAft>
              <a:buClr>
                <a:schemeClr val="dk1"/>
              </a:buClr>
              <a:buSzPts val="5400"/>
              <a:buNone/>
            </a:pPr>
            <a:r>
              <a:rPr lang="pl" sz="5400"/>
              <a:t>AliansPrzeciwDepresji.org</a:t>
            </a:r>
            <a:endParaRPr/>
          </a:p>
          <a:p>
            <a:pPr marL="0" lvl="0" indent="0" algn="l" rtl="0">
              <a:lnSpc>
                <a:spcPct val="90000"/>
              </a:lnSpc>
              <a:spcBef>
                <a:spcPts val="800"/>
              </a:spcBef>
              <a:spcAft>
                <a:spcPts val="0"/>
              </a:spcAft>
              <a:buClr>
                <a:schemeClr val="dk1"/>
              </a:buClr>
              <a:buSzPts val="5400"/>
              <a:buNone/>
            </a:pPr>
            <a:r>
              <a:rPr lang="pl" sz="5400"/>
              <a:t>/lista-aliansow [7 aliansów]</a:t>
            </a:r>
            <a:endParaRPr sz="5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9"/>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398" name="Google Shape;398;p69"/>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23. </a:t>
            </a:r>
            <a:endParaRPr/>
          </a:p>
          <a:p>
            <a:pPr marL="0" lvl="0" indent="0" algn="l" rtl="0">
              <a:lnSpc>
                <a:spcPct val="90000"/>
              </a:lnSpc>
              <a:spcBef>
                <a:spcPts val="800"/>
              </a:spcBef>
              <a:spcAft>
                <a:spcPts val="0"/>
              </a:spcAft>
              <a:buClr>
                <a:schemeClr val="dk1"/>
              </a:buClr>
              <a:buSzPts val="5400"/>
              <a:buNone/>
            </a:pPr>
            <a:r>
              <a:rPr lang="pl" sz="5400"/>
              <a:t>AliansPrzeciwDepresji.org</a:t>
            </a:r>
            <a:endParaRPr/>
          </a:p>
          <a:p>
            <a:pPr marL="0" lvl="0" indent="0" algn="l" rtl="0">
              <a:lnSpc>
                <a:spcPct val="90000"/>
              </a:lnSpc>
              <a:spcBef>
                <a:spcPts val="800"/>
              </a:spcBef>
              <a:spcAft>
                <a:spcPts val="0"/>
              </a:spcAft>
              <a:buClr>
                <a:schemeClr val="dk1"/>
              </a:buClr>
              <a:buSzPts val="5400"/>
              <a:buNone/>
            </a:pPr>
            <a:r>
              <a:rPr lang="pl" sz="5400"/>
              <a:t>- opowieść o tzw. "modelowym aliansie"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0"/>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04" name="Google Shape;404;p70"/>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24. </a:t>
            </a:r>
            <a:endParaRPr/>
          </a:p>
          <a:p>
            <a:pPr marL="0" lvl="0" indent="0" algn="l" rtl="0">
              <a:lnSpc>
                <a:spcPct val="90000"/>
              </a:lnSpc>
              <a:spcBef>
                <a:spcPts val="800"/>
              </a:spcBef>
              <a:spcAft>
                <a:spcPts val="0"/>
              </a:spcAft>
              <a:buClr>
                <a:schemeClr val="dk1"/>
              </a:buClr>
              <a:buSzPts val="5400"/>
              <a:buNone/>
            </a:pPr>
            <a:r>
              <a:rPr lang="pl" sz="5400"/>
              <a:t>AliansPrzeciwDepresji.org</a:t>
            </a:r>
            <a:endParaRPr/>
          </a:p>
          <a:p>
            <a:pPr marL="0" lvl="0" indent="0" algn="l" rtl="0">
              <a:lnSpc>
                <a:spcPct val="90000"/>
              </a:lnSpc>
              <a:spcBef>
                <a:spcPts val="800"/>
              </a:spcBef>
              <a:spcAft>
                <a:spcPts val="0"/>
              </a:spcAft>
              <a:buClr>
                <a:schemeClr val="dk1"/>
              </a:buClr>
              <a:buSzPts val="5400"/>
              <a:buNone/>
            </a:pPr>
            <a:r>
              <a:rPr lang="pl" sz="5400"/>
              <a:t>/tworzenie-aliansu-przeciw-depresji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1"/>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10" name="Google Shape;410;p71"/>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25. </a:t>
            </a:r>
            <a:endParaRPr/>
          </a:p>
          <a:p>
            <a:pPr marL="0" lvl="0" indent="0" algn="l" rtl="0">
              <a:lnSpc>
                <a:spcPct val="90000"/>
              </a:lnSpc>
              <a:spcBef>
                <a:spcPts val="800"/>
              </a:spcBef>
              <a:spcAft>
                <a:spcPts val="0"/>
              </a:spcAft>
              <a:buClr>
                <a:schemeClr val="dk1"/>
              </a:buClr>
              <a:buSzPts val="5400"/>
              <a:buNone/>
            </a:pPr>
            <a:r>
              <a:rPr lang="pl" sz="5400"/>
              <a:t>iFightDepression.eu</a:t>
            </a:r>
            <a:endParaRPr/>
          </a:p>
          <a:p>
            <a:pPr marL="0" lvl="0" indent="0" algn="l" rtl="0">
              <a:lnSpc>
                <a:spcPct val="90000"/>
              </a:lnSpc>
              <a:spcBef>
                <a:spcPts val="800"/>
              </a:spcBef>
              <a:spcAft>
                <a:spcPts val="0"/>
              </a:spcAft>
              <a:buClr>
                <a:schemeClr val="dk1"/>
              </a:buClr>
              <a:buSzPts val="5400"/>
              <a:buNone/>
            </a:pPr>
            <a:r>
              <a:rPr lang="pl" sz="5400"/>
              <a:t>jako encyklopedia depresji </a:t>
            </a:r>
            <a:endParaRPr/>
          </a:p>
          <a:p>
            <a:pPr marL="0" lvl="0" indent="0" algn="l" rtl="0">
              <a:lnSpc>
                <a:spcPct val="90000"/>
              </a:lnSpc>
              <a:spcBef>
                <a:spcPts val="800"/>
              </a:spcBef>
              <a:spcAft>
                <a:spcPts val="0"/>
              </a:spcAft>
              <a:buClr>
                <a:schemeClr val="dk1"/>
              </a:buClr>
              <a:buSzPts val="5400"/>
              <a:buNone/>
            </a:pPr>
            <a:r>
              <a:rPr lang="pl" sz="5400"/>
              <a:t>od UE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72"/>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16" name="Google Shape;416;p72"/>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26. </a:t>
            </a:r>
            <a:endParaRPr/>
          </a:p>
          <a:p>
            <a:pPr marL="0" lvl="0" indent="0" algn="l" rtl="0">
              <a:lnSpc>
                <a:spcPct val="90000"/>
              </a:lnSpc>
              <a:spcBef>
                <a:spcPts val="800"/>
              </a:spcBef>
              <a:spcAft>
                <a:spcPts val="0"/>
              </a:spcAft>
              <a:buClr>
                <a:schemeClr val="dk1"/>
              </a:buClr>
              <a:buSzPts val="5400"/>
              <a:buNone/>
            </a:pPr>
            <a:r>
              <a:rPr lang="pl" sz="5400"/>
              <a:t>tool.iFightDepression.com</a:t>
            </a:r>
            <a:endParaRPr/>
          </a:p>
          <a:p>
            <a:pPr marL="0" lvl="0" indent="0" algn="l" rtl="0">
              <a:lnSpc>
                <a:spcPct val="90000"/>
              </a:lnSpc>
              <a:spcBef>
                <a:spcPts val="800"/>
              </a:spcBef>
              <a:spcAft>
                <a:spcPts val="0"/>
              </a:spcAft>
              <a:buClr>
                <a:schemeClr val="dk1"/>
              </a:buClr>
              <a:buSzPts val="5400"/>
              <a:buNone/>
            </a:pPr>
            <a:r>
              <a:rPr lang="pl" sz="5400"/>
              <a:t>Samozarządzanie symptomami (</a:t>
            </a:r>
            <a:r>
              <a:rPr lang="pl" sz="5400" i="1"/>
              <a:t>self-manage</a:t>
            </a:r>
            <a:r>
              <a:rPr lang="pl" sz="5400"/>
              <a: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3"/>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22" name="Google Shape;422;p73"/>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27. </a:t>
            </a:r>
            <a:endParaRPr/>
          </a:p>
          <a:p>
            <a:pPr marL="0" lvl="0" indent="0" algn="l" rtl="0">
              <a:lnSpc>
                <a:spcPct val="90000"/>
              </a:lnSpc>
              <a:spcBef>
                <a:spcPts val="800"/>
              </a:spcBef>
              <a:spcAft>
                <a:spcPts val="0"/>
              </a:spcAft>
              <a:buClr>
                <a:schemeClr val="dk1"/>
              </a:buClr>
              <a:buSzPts val="5400"/>
              <a:buNone/>
            </a:pPr>
            <a:r>
              <a:rPr lang="pl" sz="5400"/>
              <a:t>Sprawdzajmy się z PHQ-9: </a:t>
            </a:r>
            <a:endParaRPr/>
          </a:p>
          <a:p>
            <a:pPr marL="0" lvl="0" indent="0" algn="l" rtl="0">
              <a:lnSpc>
                <a:spcPct val="90000"/>
              </a:lnSpc>
              <a:spcBef>
                <a:spcPts val="800"/>
              </a:spcBef>
              <a:spcAft>
                <a:spcPts val="0"/>
              </a:spcAft>
              <a:buClr>
                <a:schemeClr val="dk1"/>
              </a:buClr>
              <a:buSzPts val="5400"/>
              <a:buNone/>
            </a:pPr>
            <a:r>
              <a:rPr lang="pl" sz="5400"/>
              <a:t>iFightDepression.com</a:t>
            </a:r>
            <a:endParaRPr/>
          </a:p>
          <a:p>
            <a:pPr marL="0" lvl="0" indent="0" algn="l" rtl="0">
              <a:lnSpc>
                <a:spcPct val="90000"/>
              </a:lnSpc>
              <a:spcBef>
                <a:spcPts val="800"/>
              </a:spcBef>
              <a:spcAft>
                <a:spcPts val="0"/>
              </a:spcAft>
              <a:buClr>
                <a:schemeClr val="dk1"/>
              </a:buClr>
              <a:buSzPts val="5400"/>
              <a:buNone/>
            </a:pPr>
            <a:r>
              <a:rPr lang="pl" sz="5400"/>
              <a:t>/pl/autotest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Wstęp. </a:t>
            </a:r>
            <a:endParaRPr b="1"/>
          </a:p>
        </p:txBody>
      </p:sp>
      <p:sp>
        <p:nvSpPr>
          <p:cNvPr id="146" name="Google Shape;146;p29"/>
          <p:cNvSpPr txBox="1">
            <a:spLocks noGrp="1"/>
          </p:cNvSpPr>
          <p:nvPr>
            <p:ph type="body" idx="1"/>
          </p:nvPr>
        </p:nvSpPr>
        <p:spPr>
          <a:xfrm>
            <a:off x="311700" y="1152475"/>
            <a:ext cx="5642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200">
                <a:solidFill>
                  <a:schemeClr val="dk1"/>
                </a:solidFill>
              </a:rPr>
              <a:t>W projekcie EAAD-Best.eu z katalogu Best Practice Komisji Europejskiej posługujemy się koncepcją 4-poziomowej interwencji w społecznościach lokalnych. </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pl" sz="2200">
                <a:solidFill>
                  <a:schemeClr val="dk1"/>
                </a:solidFill>
              </a:rPr>
              <a:t>Jednym z naszych celów było upowszechnienie wiedzy o możliwościach leczenia depresji przez lekarzy rodzinnych w Polsce i w 7 innych krajach Europy. </a:t>
            </a:r>
            <a:endParaRPr sz="2200"/>
          </a:p>
        </p:txBody>
      </p:sp>
      <p:pic>
        <p:nvPicPr>
          <p:cNvPr id="147" name="Google Shape;147;p29"/>
          <p:cNvPicPr preferRelativeResize="0"/>
          <p:nvPr/>
        </p:nvPicPr>
        <p:blipFill>
          <a:blip r:embed="rId3">
            <a:alphaModFix/>
          </a:blip>
          <a:stretch>
            <a:fillRect/>
          </a:stretch>
        </p:blipFill>
        <p:spPr>
          <a:xfrm>
            <a:off x="6303000" y="255725"/>
            <a:ext cx="2612400" cy="2612400"/>
          </a:xfrm>
          <a:prstGeom prst="rect">
            <a:avLst/>
          </a:prstGeom>
          <a:noFill/>
          <a:ln>
            <a:noFill/>
          </a:ln>
        </p:spPr>
      </p:pic>
      <p:pic>
        <p:nvPicPr>
          <p:cNvPr id="148" name="Google Shape;148;p29"/>
          <p:cNvPicPr preferRelativeResize="0"/>
          <p:nvPr/>
        </p:nvPicPr>
        <p:blipFill>
          <a:blip r:embed="rId4">
            <a:alphaModFix/>
          </a:blip>
          <a:stretch>
            <a:fillRect/>
          </a:stretch>
        </p:blipFill>
        <p:spPr>
          <a:xfrm>
            <a:off x="5817075" y="3037825"/>
            <a:ext cx="3098327" cy="20166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4"/>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28" name="Google Shape;428;p74"/>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28. </a:t>
            </a:r>
            <a:endParaRPr/>
          </a:p>
          <a:p>
            <a:pPr marL="0" lvl="0" indent="0" algn="l" rtl="0">
              <a:lnSpc>
                <a:spcPct val="90000"/>
              </a:lnSpc>
              <a:spcBef>
                <a:spcPts val="800"/>
              </a:spcBef>
              <a:spcAft>
                <a:spcPts val="0"/>
              </a:spcAft>
              <a:buClr>
                <a:schemeClr val="dk1"/>
              </a:buClr>
              <a:buSzPts val="5400"/>
              <a:buNone/>
            </a:pPr>
            <a:r>
              <a:rPr lang="pl" sz="5400"/>
              <a:t>Interwencja analogowa, wspomagana cyfrowymi narzędziami z katalogu UE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5"/>
          <p:cNvSpPr txBox="1">
            <a:spLocks noGrp="1"/>
          </p:cNvSpPr>
          <p:nvPr>
            <p:ph type="title"/>
          </p:nvPr>
        </p:nvSpPr>
        <p:spPr>
          <a:xfrm>
            <a:off x="628650" y="735173"/>
            <a:ext cx="7886700" cy="610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pl"/>
              <a:t>Lekcje z 3-letniego programu EAAD-Best</a:t>
            </a:r>
            <a:endParaRPr/>
          </a:p>
        </p:txBody>
      </p:sp>
      <p:sp>
        <p:nvSpPr>
          <p:cNvPr id="434" name="Google Shape;434;p75"/>
          <p:cNvSpPr txBox="1">
            <a:spLocks noGrp="1"/>
          </p:cNvSpPr>
          <p:nvPr>
            <p:ph type="body" idx="1"/>
          </p:nvPr>
        </p:nvSpPr>
        <p:spPr>
          <a:xfrm>
            <a:off x="628650" y="1369219"/>
            <a:ext cx="7886700" cy="3225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5400"/>
              <a:buNone/>
            </a:pPr>
            <a:r>
              <a:rPr lang="pl" sz="5400"/>
              <a:t>29. </a:t>
            </a:r>
            <a:endParaRPr/>
          </a:p>
          <a:p>
            <a:pPr marL="0" lvl="0" indent="0" algn="l" rtl="0">
              <a:lnSpc>
                <a:spcPct val="90000"/>
              </a:lnSpc>
              <a:spcBef>
                <a:spcPts val="800"/>
              </a:spcBef>
              <a:spcAft>
                <a:spcPts val="0"/>
              </a:spcAft>
              <a:buClr>
                <a:schemeClr val="dk1"/>
              </a:buClr>
              <a:buSzPts val="5400"/>
              <a:buNone/>
            </a:pPr>
            <a:r>
              <a:rPr lang="pl" sz="5400"/>
              <a:t>Dbajmy też o osoby, które przybyły z Ukrainy. T&amp;A</a:t>
            </a:r>
            <a:endParaRPr/>
          </a:p>
          <a:p>
            <a:pPr marL="0" lvl="0" indent="0" algn="l" rtl="0">
              <a:lnSpc>
                <a:spcPct val="90000"/>
              </a:lnSpc>
              <a:spcBef>
                <a:spcPts val="800"/>
              </a:spcBef>
              <a:spcAft>
                <a:spcPts val="0"/>
              </a:spcAft>
              <a:buClr>
                <a:schemeClr val="dk1"/>
              </a:buClr>
              <a:buSzPts val="5400"/>
              <a:buNone/>
            </a:pPr>
            <a:r>
              <a:rPr lang="pl" sz="5400"/>
              <a:t>wersji językowych (MESUR)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6"/>
          <p:cNvSpPr txBox="1">
            <a:spLocks noGrp="1"/>
          </p:cNvSpPr>
          <p:nvPr>
            <p:ph type="title"/>
          </p:nvPr>
        </p:nvSpPr>
        <p:spPr>
          <a:xfrm>
            <a:off x="311700" y="445025"/>
            <a:ext cx="8520600" cy="193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1520"/>
              <a:t>iFightDepression to więcej niż badanie PHQ-9 online dla użytkowników cyfrowych w UE</a:t>
            </a:r>
            <a:endParaRPr sz="1520"/>
          </a:p>
          <a:p>
            <a:pPr marL="0" lvl="0" indent="0" algn="l" rtl="0">
              <a:spcBef>
                <a:spcPts val="0"/>
              </a:spcBef>
              <a:spcAft>
                <a:spcPts val="0"/>
              </a:spcAft>
              <a:buClr>
                <a:schemeClr val="dk1"/>
              </a:buClr>
              <a:buSzPts val="1100"/>
              <a:buFont typeface="Arial"/>
              <a:buNone/>
            </a:pPr>
            <a:r>
              <a:rPr lang="pl" sz="1520"/>
              <a:t>iFightDepression to kompleksowa pozytywna interwencja cyfrowa finansowana przez unijne programy badawcze i zdrowotne (PREDI-NU, 3. Program UE dla Zdrowia, EU4HEALTH).</a:t>
            </a:r>
            <a:endParaRPr sz="1520"/>
          </a:p>
          <a:p>
            <a:pPr marL="0" lvl="0" indent="0" algn="l" rtl="0">
              <a:spcBef>
                <a:spcPts val="0"/>
              </a:spcBef>
              <a:spcAft>
                <a:spcPts val="0"/>
              </a:spcAft>
              <a:buClr>
                <a:schemeClr val="dk1"/>
              </a:buClr>
              <a:buSzPts val="1100"/>
              <a:buFont typeface="Arial"/>
              <a:buNone/>
            </a:pPr>
            <a:r>
              <a:rPr lang="pl" sz="1520"/>
              <a:t>(1) Otwarta: psychoedukacyjna strona internetowa dla wielu odbiorców (w tym PHQ-9) </a:t>
            </a:r>
            <a:endParaRPr sz="1520"/>
          </a:p>
          <a:p>
            <a:pPr marL="0" lvl="0" indent="0" algn="l" rtl="0">
              <a:spcBef>
                <a:spcPts val="0"/>
              </a:spcBef>
              <a:spcAft>
                <a:spcPts val="0"/>
              </a:spcAft>
              <a:buSzPts val="1100"/>
              <a:buNone/>
            </a:pPr>
            <a:r>
              <a:rPr lang="pl" sz="1520"/>
              <a:t>(2) Z przewodnikiem (specjalistą): 6 bezpłatnych, przetestowanych klinicznie (RCT) warsztatów (wersje dla dorosłych i młodzieży przez kilka tygodni) w celu samodzielnego radzenia sobie z objawami pod okiem profesjonalisty (e-szkolenie przewodnika: tylko 1-godzinny film na YouTube).</a:t>
            </a:r>
            <a:endParaRPr sz="1520"/>
          </a:p>
        </p:txBody>
      </p:sp>
      <p:pic>
        <p:nvPicPr>
          <p:cNvPr id="440" name="Google Shape;440;p76"/>
          <p:cNvPicPr preferRelativeResize="0"/>
          <p:nvPr/>
        </p:nvPicPr>
        <p:blipFill>
          <a:blip r:embed="rId3">
            <a:alphaModFix/>
          </a:blip>
          <a:stretch>
            <a:fillRect/>
          </a:stretch>
        </p:blipFill>
        <p:spPr>
          <a:xfrm>
            <a:off x="4638150" y="2399525"/>
            <a:ext cx="4307302" cy="2609374"/>
          </a:xfrm>
          <a:prstGeom prst="rect">
            <a:avLst/>
          </a:prstGeom>
          <a:noFill/>
          <a:ln>
            <a:noFill/>
          </a:ln>
        </p:spPr>
      </p:pic>
      <p:pic>
        <p:nvPicPr>
          <p:cNvPr id="441" name="Google Shape;441;p76"/>
          <p:cNvPicPr preferRelativeResize="0"/>
          <p:nvPr/>
        </p:nvPicPr>
        <p:blipFill>
          <a:blip r:embed="rId4">
            <a:alphaModFix/>
          </a:blip>
          <a:stretch>
            <a:fillRect/>
          </a:stretch>
        </p:blipFill>
        <p:spPr>
          <a:xfrm>
            <a:off x="457200" y="2323325"/>
            <a:ext cx="3810001" cy="1933465"/>
          </a:xfrm>
          <a:prstGeom prst="rect">
            <a:avLst/>
          </a:prstGeom>
          <a:noFill/>
          <a:ln>
            <a:noFill/>
          </a:ln>
        </p:spPr>
      </p:pic>
      <p:pic>
        <p:nvPicPr>
          <p:cNvPr id="442" name="Google Shape;442;p76"/>
          <p:cNvPicPr preferRelativeResize="0"/>
          <p:nvPr/>
        </p:nvPicPr>
        <p:blipFill>
          <a:blip r:embed="rId5">
            <a:alphaModFix/>
          </a:blip>
          <a:stretch>
            <a:fillRect/>
          </a:stretch>
        </p:blipFill>
        <p:spPr>
          <a:xfrm>
            <a:off x="473100" y="4549550"/>
            <a:ext cx="2411049" cy="506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77"/>
          <p:cNvPicPr preferRelativeResize="0"/>
          <p:nvPr/>
        </p:nvPicPr>
        <p:blipFill>
          <a:blip r:embed="rId3">
            <a:alphaModFix/>
          </a:blip>
          <a:stretch>
            <a:fillRect/>
          </a:stretch>
        </p:blipFill>
        <p:spPr>
          <a:xfrm>
            <a:off x="838200" y="152400"/>
            <a:ext cx="3078152" cy="4838699"/>
          </a:xfrm>
          <a:prstGeom prst="rect">
            <a:avLst/>
          </a:prstGeom>
          <a:noFill/>
          <a:ln>
            <a:noFill/>
          </a:ln>
        </p:spPr>
      </p:pic>
      <p:pic>
        <p:nvPicPr>
          <p:cNvPr id="448" name="Google Shape;448;p77"/>
          <p:cNvPicPr preferRelativeResize="0"/>
          <p:nvPr/>
        </p:nvPicPr>
        <p:blipFill>
          <a:blip r:embed="rId4">
            <a:alphaModFix/>
          </a:blip>
          <a:stretch>
            <a:fillRect/>
          </a:stretch>
        </p:blipFill>
        <p:spPr>
          <a:xfrm>
            <a:off x="4983152" y="152400"/>
            <a:ext cx="3376136" cy="4838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78"/>
          <p:cNvPicPr preferRelativeResize="0"/>
          <p:nvPr/>
        </p:nvPicPr>
        <p:blipFill>
          <a:blip r:embed="rId3">
            <a:alphaModFix/>
          </a:blip>
          <a:stretch>
            <a:fillRect/>
          </a:stretch>
        </p:blipFill>
        <p:spPr>
          <a:xfrm>
            <a:off x="4876800" y="152400"/>
            <a:ext cx="3350091" cy="4838696"/>
          </a:xfrm>
          <a:prstGeom prst="rect">
            <a:avLst/>
          </a:prstGeom>
          <a:noFill/>
          <a:ln>
            <a:noFill/>
          </a:ln>
        </p:spPr>
      </p:pic>
      <p:pic>
        <p:nvPicPr>
          <p:cNvPr id="454" name="Google Shape;454;p78"/>
          <p:cNvPicPr preferRelativeResize="0"/>
          <p:nvPr/>
        </p:nvPicPr>
        <p:blipFill>
          <a:blip r:embed="rId4">
            <a:alphaModFix/>
          </a:blip>
          <a:stretch>
            <a:fillRect/>
          </a:stretch>
        </p:blipFill>
        <p:spPr>
          <a:xfrm>
            <a:off x="690075" y="152400"/>
            <a:ext cx="3464808" cy="49026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Materiał i metody. </a:t>
            </a:r>
            <a:endParaRPr b="1"/>
          </a:p>
        </p:txBody>
      </p:sp>
      <p:sp>
        <p:nvSpPr>
          <p:cNvPr id="460" name="Google Shape;460;p79"/>
          <p:cNvSpPr txBox="1">
            <a:spLocks noGrp="1"/>
          </p:cNvSpPr>
          <p:nvPr>
            <p:ph type="body" idx="1"/>
          </p:nvPr>
        </p:nvSpPr>
        <p:spPr>
          <a:xfrm>
            <a:off x="311700" y="1152475"/>
            <a:ext cx="8151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200">
                <a:solidFill>
                  <a:schemeClr val="dk1"/>
                </a:solidFill>
              </a:rPr>
              <a:t>W Polsce posłużyliśmy się szeroko zakrojoną eksploracją, pozyskując z wielu źródeł i upowszechniając sprawdzone materiały edukacyjne wśród lekarzy. </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pl" sz="2200">
                <a:solidFill>
                  <a:schemeClr val="dk1"/>
                </a:solidFill>
              </a:rPr>
              <a:t>Zastosowaliśmy także podejście </a:t>
            </a:r>
            <a:r>
              <a:rPr lang="pl" sz="2200" i="1">
                <a:solidFill>
                  <a:schemeClr val="dk1"/>
                </a:solidFill>
              </a:rPr>
              <a:t>action research</a:t>
            </a:r>
            <a:r>
              <a:rPr lang="pl" sz="2200">
                <a:solidFill>
                  <a:schemeClr val="dk1"/>
                </a:solidFill>
              </a:rPr>
              <a:t>, aranżując wystąpienia medialne na temat możliwości leczenia depresji w POZ i w gabinetach lekarzy rodzinnych. </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Clr>
                <a:schemeClr val="dk1"/>
              </a:buClr>
              <a:buSzPts val="1100"/>
              <a:buFont typeface="Arial"/>
              <a:buNone/>
            </a:pPr>
            <a:r>
              <a:rPr lang="pl" sz="2200">
                <a:solidFill>
                  <a:schemeClr val="dk1"/>
                </a:solidFill>
              </a:rPr>
              <a:t>Wszystkie działania zrealizowaliśmy w latach 2021-2023. </a:t>
            </a:r>
            <a:endParaRPr sz="2200"/>
          </a:p>
          <a:p>
            <a:pPr marL="0" lvl="0" indent="0" algn="l" rtl="0">
              <a:spcBef>
                <a:spcPts val="0"/>
              </a:spcBef>
              <a:spcAft>
                <a:spcPts val="0"/>
              </a:spcAft>
              <a:buNone/>
            </a:pPr>
            <a:endParaRPr sz="22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1/10</a:t>
            </a:r>
            <a:endParaRPr b="1"/>
          </a:p>
        </p:txBody>
      </p:sp>
      <p:sp>
        <p:nvSpPr>
          <p:cNvPr id="466" name="Google Shape;466;p80"/>
          <p:cNvSpPr txBox="1">
            <a:spLocks noGrp="1"/>
          </p:cNvSpPr>
          <p:nvPr>
            <p:ph type="body" idx="1"/>
          </p:nvPr>
        </p:nvSpPr>
        <p:spPr>
          <a:xfrm>
            <a:off x="311700" y="1152475"/>
            <a:ext cx="5810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200">
                <a:solidFill>
                  <a:schemeClr val="dk1"/>
                </a:solidFill>
              </a:rPr>
              <a:t>Początkowo materiały były wśród lekarzy stosunkowo słabo rozpowszechnione. </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pl" sz="2200">
                <a:solidFill>
                  <a:schemeClr val="dk1"/>
                </a:solidFill>
              </a:rPr>
              <a:t>Otrzymywaliśmy także informacje ze społeczności lokalnych o niechęci lekarzy innych specjalizacji niż psychiatria do zajmowania się tematyką depresji u pacjentów. </a:t>
            </a:r>
            <a:endParaRPr sz="2200"/>
          </a:p>
        </p:txBody>
      </p:sp>
      <p:pic>
        <p:nvPicPr>
          <p:cNvPr id="467" name="Google Shape;467;p80"/>
          <p:cNvPicPr preferRelativeResize="0"/>
          <p:nvPr/>
        </p:nvPicPr>
        <p:blipFill>
          <a:blip r:embed="rId3">
            <a:alphaModFix/>
          </a:blip>
          <a:stretch>
            <a:fillRect/>
          </a:stretch>
        </p:blipFill>
        <p:spPr>
          <a:xfrm>
            <a:off x="6274200" y="1170125"/>
            <a:ext cx="2717401" cy="32613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pl" b="1"/>
              <a:t>Wyniki. 2/10</a:t>
            </a:r>
            <a:endParaRPr b="1"/>
          </a:p>
        </p:txBody>
      </p:sp>
      <p:sp>
        <p:nvSpPr>
          <p:cNvPr id="473" name="Google Shape;473;p81"/>
          <p:cNvSpPr txBox="1">
            <a:spLocks noGrp="1"/>
          </p:cNvSpPr>
          <p:nvPr>
            <p:ph type="body" idx="1"/>
          </p:nvPr>
        </p:nvSpPr>
        <p:spPr>
          <a:xfrm>
            <a:off x="311700" y="1194475"/>
            <a:ext cx="3542700" cy="3764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pl" sz="2200">
                <a:solidFill>
                  <a:schemeClr val="dk1"/>
                </a:solidFill>
              </a:rPr>
              <a:t>Zaaranżowaliśmy więc obecność medialną jednego z pierwszych autorów wytycznych NIL i PTP w radiu i utrwalając ją jako podcast (https://audycje.tokfm.pl/podcast/118508,Kiedy-lekarz-rodzinny-moze-leczyc-depresje). </a:t>
            </a:r>
            <a:endParaRPr sz="2200">
              <a:solidFill>
                <a:schemeClr val="dk1"/>
              </a:solidFill>
            </a:endParaRPr>
          </a:p>
        </p:txBody>
      </p:sp>
      <p:pic>
        <p:nvPicPr>
          <p:cNvPr id="474" name="Google Shape;474;p81"/>
          <p:cNvPicPr preferRelativeResize="0"/>
          <p:nvPr/>
        </p:nvPicPr>
        <p:blipFill>
          <a:blip r:embed="rId3">
            <a:alphaModFix/>
          </a:blip>
          <a:stretch>
            <a:fillRect/>
          </a:stretch>
        </p:blipFill>
        <p:spPr>
          <a:xfrm>
            <a:off x="3938374" y="2484460"/>
            <a:ext cx="4977899" cy="2357941"/>
          </a:xfrm>
          <a:prstGeom prst="rect">
            <a:avLst/>
          </a:prstGeom>
          <a:noFill/>
          <a:ln>
            <a:noFill/>
          </a:ln>
        </p:spPr>
      </p:pic>
      <p:pic>
        <p:nvPicPr>
          <p:cNvPr id="475" name="Google Shape;475;p81"/>
          <p:cNvPicPr preferRelativeResize="0"/>
          <p:nvPr/>
        </p:nvPicPr>
        <p:blipFill>
          <a:blip r:embed="rId4">
            <a:alphaModFix/>
          </a:blip>
          <a:stretch>
            <a:fillRect/>
          </a:stretch>
        </p:blipFill>
        <p:spPr>
          <a:xfrm>
            <a:off x="3938375" y="450737"/>
            <a:ext cx="4977900" cy="18505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3/10</a:t>
            </a:r>
            <a:endParaRPr b="1"/>
          </a:p>
        </p:txBody>
      </p:sp>
      <p:sp>
        <p:nvSpPr>
          <p:cNvPr id="481" name="Google Shape;481;p82"/>
          <p:cNvSpPr txBox="1">
            <a:spLocks noGrp="1"/>
          </p:cNvSpPr>
          <p:nvPr>
            <p:ph type="body" idx="1"/>
          </p:nvPr>
        </p:nvSpPr>
        <p:spPr>
          <a:xfrm>
            <a:off x="311700" y="1152475"/>
            <a:ext cx="3343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200">
                <a:solidFill>
                  <a:schemeClr val="dk1"/>
                </a:solidFill>
              </a:rPr>
              <a:t>Zrealizowaliśmy też rozpowszechnienie materiałów poprzez konfekcjonowanie i wysyłkę tysiąca paczek z materiałami do warszawskich poradni. </a:t>
            </a:r>
            <a:endParaRPr sz="2200">
              <a:solidFill>
                <a:schemeClr val="dk1"/>
              </a:solidFill>
            </a:endParaRPr>
          </a:p>
        </p:txBody>
      </p:sp>
      <p:pic>
        <p:nvPicPr>
          <p:cNvPr id="482" name="Google Shape;482;p82"/>
          <p:cNvPicPr preferRelativeResize="0"/>
          <p:nvPr/>
        </p:nvPicPr>
        <p:blipFill>
          <a:blip r:embed="rId3">
            <a:alphaModFix/>
          </a:blip>
          <a:stretch>
            <a:fillRect/>
          </a:stretch>
        </p:blipFill>
        <p:spPr>
          <a:xfrm>
            <a:off x="4305700" y="881063"/>
            <a:ext cx="4314825" cy="3228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4/10</a:t>
            </a:r>
            <a:endParaRPr b="1"/>
          </a:p>
        </p:txBody>
      </p:sp>
      <p:sp>
        <p:nvSpPr>
          <p:cNvPr id="488" name="Google Shape;488;p83"/>
          <p:cNvSpPr txBox="1">
            <a:spLocks noGrp="1"/>
          </p:cNvSpPr>
          <p:nvPr>
            <p:ph type="body" idx="1"/>
          </p:nvPr>
        </p:nvSpPr>
        <p:spPr>
          <a:xfrm>
            <a:off x="311700" y="1152475"/>
            <a:ext cx="3763200" cy="368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200">
                <a:solidFill>
                  <a:schemeClr val="dk1"/>
                </a:solidFill>
              </a:rPr>
              <a:t>Korzystaliśmy z materiałów: </a:t>
            </a:r>
            <a:endParaRPr sz="2200">
              <a:solidFill>
                <a:schemeClr val="dk1"/>
              </a:solidFill>
            </a:endParaRPr>
          </a:p>
          <a:p>
            <a:pPr marL="0" lvl="0" indent="0" algn="l" rtl="0">
              <a:spcBef>
                <a:spcPts val="0"/>
              </a:spcBef>
              <a:spcAft>
                <a:spcPts val="0"/>
              </a:spcAft>
              <a:buNone/>
            </a:pPr>
            <a:r>
              <a:rPr lang="pl" sz="2200">
                <a:solidFill>
                  <a:schemeClr val="dk1"/>
                </a:solidFill>
              </a:rPr>
              <a:t>(1) Naczelnej Izby Lekarskiej i Polskiego Towarzystwa Psychiatrycznego (https://wytyczne.org/bazawiedzy/wytyczne-postepowania-w-depresji-u-doroslych-dla-lekarzy-rodzinnych)</a:t>
            </a:r>
            <a:endParaRPr sz="2200"/>
          </a:p>
        </p:txBody>
      </p:sp>
      <p:pic>
        <p:nvPicPr>
          <p:cNvPr id="489" name="Google Shape;489;p83"/>
          <p:cNvPicPr preferRelativeResize="0"/>
          <p:nvPr/>
        </p:nvPicPr>
        <p:blipFill>
          <a:blip r:embed="rId3">
            <a:alphaModFix/>
          </a:blip>
          <a:stretch>
            <a:fillRect/>
          </a:stretch>
        </p:blipFill>
        <p:spPr>
          <a:xfrm>
            <a:off x="4275100" y="706275"/>
            <a:ext cx="2585525" cy="3439181"/>
          </a:xfrm>
          <a:prstGeom prst="rect">
            <a:avLst/>
          </a:prstGeom>
          <a:noFill/>
          <a:ln>
            <a:noFill/>
          </a:ln>
        </p:spPr>
      </p:pic>
      <p:pic>
        <p:nvPicPr>
          <p:cNvPr id="490" name="Google Shape;490;p83"/>
          <p:cNvPicPr preferRelativeResize="0"/>
          <p:nvPr/>
        </p:nvPicPr>
        <p:blipFill>
          <a:blip r:embed="rId4">
            <a:alphaModFix/>
          </a:blip>
          <a:stretch>
            <a:fillRect/>
          </a:stretch>
        </p:blipFill>
        <p:spPr>
          <a:xfrm>
            <a:off x="6406077" y="1410223"/>
            <a:ext cx="2585523" cy="3416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0" descr="Voice-over by a famous Polish actress Krystyna Janda.&#10;Depression is a real disease, it can be and should be treated. iFightDepression Tool could be a great place to start. More info at https://hadea.ec.europa.eu/news/ifightdepression-eu-funded-tool-empower-people-depression-2021-10-08_pl" title="Depresję można leczyć _ Polish _ Krystyna Janda Voice-over">
            <a:hlinkClick r:id="rId3"/>
          </p:cNvPr>
          <p:cNvPicPr preferRelativeResize="0"/>
          <p:nvPr/>
        </p:nvPicPr>
        <p:blipFill>
          <a:blip r:embed="rId4">
            <a:alphaModFix/>
          </a:blip>
          <a:stretch>
            <a:fillRect/>
          </a:stretch>
        </p:blipFill>
        <p:spPr>
          <a:xfrm>
            <a:off x="304800" y="152400"/>
            <a:ext cx="8482325" cy="4771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5/10</a:t>
            </a:r>
            <a:endParaRPr b="1"/>
          </a:p>
        </p:txBody>
      </p:sp>
      <p:sp>
        <p:nvSpPr>
          <p:cNvPr id="496" name="Google Shape;496;p84"/>
          <p:cNvSpPr txBox="1">
            <a:spLocks noGrp="1"/>
          </p:cNvSpPr>
          <p:nvPr>
            <p:ph type="body" idx="1"/>
          </p:nvPr>
        </p:nvSpPr>
        <p:spPr>
          <a:xfrm>
            <a:off x="311700" y="1152475"/>
            <a:ext cx="3553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200">
                <a:solidFill>
                  <a:schemeClr val="dk1"/>
                </a:solidFill>
              </a:rPr>
              <a:t>(2) …programu Narodowego Funduszu Zdrowia POZ Plus (https://koordynowana.nfz.gov.pl/wp-content/uploads/2022/05/Zapobieganie-wykrywanie-i-leczenie-depresji-POZ.pdf); </a:t>
            </a:r>
            <a:endParaRPr sz="2200"/>
          </a:p>
        </p:txBody>
      </p:sp>
      <p:pic>
        <p:nvPicPr>
          <p:cNvPr id="497" name="Google Shape;497;p84"/>
          <p:cNvPicPr preferRelativeResize="0"/>
          <p:nvPr/>
        </p:nvPicPr>
        <p:blipFill>
          <a:blip r:embed="rId3">
            <a:alphaModFix/>
          </a:blip>
          <a:stretch>
            <a:fillRect/>
          </a:stretch>
        </p:blipFill>
        <p:spPr>
          <a:xfrm>
            <a:off x="4237550" y="826025"/>
            <a:ext cx="2166551" cy="3053851"/>
          </a:xfrm>
          <a:prstGeom prst="rect">
            <a:avLst/>
          </a:prstGeom>
          <a:noFill/>
          <a:ln>
            <a:noFill/>
          </a:ln>
        </p:spPr>
      </p:pic>
      <p:pic>
        <p:nvPicPr>
          <p:cNvPr id="498" name="Google Shape;498;p84"/>
          <p:cNvPicPr preferRelativeResize="0"/>
          <p:nvPr/>
        </p:nvPicPr>
        <p:blipFill>
          <a:blip r:embed="rId4">
            <a:alphaModFix/>
          </a:blip>
          <a:stretch>
            <a:fillRect/>
          </a:stretch>
        </p:blipFill>
        <p:spPr>
          <a:xfrm>
            <a:off x="6776740" y="1400675"/>
            <a:ext cx="2263509" cy="321081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6/10</a:t>
            </a:r>
            <a:endParaRPr b="1"/>
          </a:p>
        </p:txBody>
      </p:sp>
      <p:sp>
        <p:nvSpPr>
          <p:cNvPr id="504" name="Google Shape;504;p85"/>
          <p:cNvSpPr txBox="1">
            <a:spLocks noGrp="1"/>
          </p:cNvSpPr>
          <p:nvPr>
            <p:ph type="body" idx="1"/>
          </p:nvPr>
        </p:nvSpPr>
        <p:spPr>
          <a:xfrm>
            <a:off x="311700" y="1152475"/>
            <a:ext cx="3249000" cy="20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200">
                <a:solidFill>
                  <a:schemeClr val="dk1"/>
                </a:solidFill>
              </a:rPr>
              <a:t>(3) …materiałów EAAD-Best na licencji Europejskiego Aliansu Przeciw Depresji; </a:t>
            </a:r>
            <a:endParaRPr sz="2200"/>
          </a:p>
        </p:txBody>
      </p:sp>
      <p:pic>
        <p:nvPicPr>
          <p:cNvPr id="505" name="Google Shape;505;p85"/>
          <p:cNvPicPr preferRelativeResize="0"/>
          <p:nvPr/>
        </p:nvPicPr>
        <p:blipFill>
          <a:blip r:embed="rId3">
            <a:alphaModFix/>
          </a:blip>
          <a:stretch>
            <a:fillRect/>
          </a:stretch>
        </p:blipFill>
        <p:spPr>
          <a:xfrm>
            <a:off x="3791500" y="382100"/>
            <a:ext cx="4972601" cy="42920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7/10</a:t>
            </a:r>
            <a:endParaRPr b="1"/>
          </a:p>
        </p:txBody>
      </p:sp>
      <p:sp>
        <p:nvSpPr>
          <p:cNvPr id="511" name="Google Shape;511;p86"/>
          <p:cNvSpPr txBox="1">
            <a:spLocks noGrp="1"/>
          </p:cNvSpPr>
          <p:nvPr>
            <p:ph type="body" idx="1"/>
          </p:nvPr>
        </p:nvSpPr>
        <p:spPr>
          <a:xfrm>
            <a:off x="311700" y="1152475"/>
            <a:ext cx="5526600" cy="373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pl" sz="2200">
                <a:solidFill>
                  <a:schemeClr val="dk1"/>
                </a:solidFill>
              </a:rPr>
              <a:t>(4) …sekcji dla lekarzy rodzinnych międzynarodowej strony iFightDepression </a:t>
            </a:r>
            <a:endParaRPr sz="2200">
              <a:solidFill>
                <a:schemeClr val="dk1"/>
              </a:solidFill>
            </a:endParaRPr>
          </a:p>
          <a:p>
            <a:pPr marL="0" lvl="0" indent="0" algn="l" rtl="0">
              <a:spcBef>
                <a:spcPts val="0"/>
              </a:spcBef>
              <a:spcAft>
                <a:spcPts val="0"/>
              </a:spcAft>
              <a:buNone/>
            </a:pPr>
            <a:endParaRPr sz="950">
              <a:solidFill>
                <a:schemeClr val="dk1"/>
              </a:solidFill>
            </a:endParaRPr>
          </a:p>
          <a:p>
            <a:pPr marL="0" lvl="0" indent="0" algn="l" rtl="0">
              <a:spcBef>
                <a:spcPts val="0"/>
              </a:spcBef>
              <a:spcAft>
                <a:spcPts val="0"/>
              </a:spcAft>
              <a:buNone/>
            </a:pPr>
            <a:r>
              <a:rPr lang="pl" sz="950">
                <a:solidFill>
                  <a:schemeClr val="dk1"/>
                </a:solidFill>
              </a:rPr>
              <a:t>(https://ifightdepression.com/pl/pracownicy-sluzby-zdrowia/lekarze-rodzinni / https://ifightdepression.com/pl/pracownicy-sluzby-zdrowia/lekarze-rodzinni/objawy-depresji / https://ifightdepression.com/pl/pracownicy-sluzby-zdrowia/lekarze-rodzinni/co-lekarz-rodzinny-powinien-wiedziec-o-depresji / https://ifightdepression.com/pl/pracownicy-sluzby-zdrowia/lekarze-rodzinni/badania-przesiewowe-w-kierunku-depresji / https://ifightdepression.com/pl/pracownicy-sluzby-zdrowia/lekarze-rodzinni/leczenie-depresji / https://ifightdepression.com/pl/pracownicy-sluzby-zdrowia/lekarze-rodzinni/leczenie-antydepresantami / https://ifightdepression.com/pl/pracownicy-sluzby-zdrowia/lekarze-rodzinni/skierowanie-na-dalsze-leczenie / https://ifightdepression.com/pl/pracownicy-sluzby-zdrowia/lekarze-rodzinni/ogolne-postepowanie / https://ifightdepression.com/pl/pracownicy-sluzby-zdrowia/lekarze-rodzinni/ocena-ryzyka-samobojstwa). </a:t>
            </a:r>
            <a:endParaRPr/>
          </a:p>
        </p:txBody>
      </p:sp>
      <p:pic>
        <p:nvPicPr>
          <p:cNvPr id="512" name="Google Shape;512;p86"/>
          <p:cNvPicPr preferRelativeResize="0"/>
          <p:nvPr/>
        </p:nvPicPr>
        <p:blipFill>
          <a:blip r:embed="rId3">
            <a:alphaModFix/>
          </a:blip>
          <a:stretch>
            <a:fillRect/>
          </a:stretch>
        </p:blipFill>
        <p:spPr>
          <a:xfrm>
            <a:off x="5813275" y="3101550"/>
            <a:ext cx="3354325" cy="1972650"/>
          </a:xfrm>
          <a:prstGeom prst="rect">
            <a:avLst/>
          </a:prstGeom>
          <a:noFill/>
          <a:ln>
            <a:noFill/>
          </a:ln>
        </p:spPr>
      </p:pic>
      <p:pic>
        <p:nvPicPr>
          <p:cNvPr id="513" name="Google Shape;513;p86"/>
          <p:cNvPicPr preferRelativeResize="0"/>
          <p:nvPr/>
        </p:nvPicPr>
        <p:blipFill>
          <a:blip r:embed="rId4">
            <a:alphaModFix/>
          </a:blip>
          <a:stretch>
            <a:fillRect/>
          </a:stretch>
        </p:blipFill>
        <p:spPr>
          <a:xfrm>
            <a:off x="5889475" y="93925"/>
            <a:ext cx="3100700" cy="1122500"/>
          </a:xfrm>
          <a:prstGeom prst="rect">
            <a:avLst/>
          </a:prstGeom>
          <a:noFill/>
          <a:ln>
            <a:noFill/>
          </a:ln>
        </p:spPr>
      </p:pic>
      <p:pic>
        <p:nvPicPr>
          <p:cNvPr id="514" name="Google Shape;514;p86"/>
          <p:cNvPicPr preferRelativeResize="0"/>
          <p:nvPr/>
        </p:nvPicPr>
        <p:blipFill>
          <a:blip r:embed="rId5">
            <a:alphaModFix/>
          </a:blip>
          <a:stretch>
            <a:fillRect/>
          </a:stretch>
        </p:blipFill>
        <p:spPr>
          <a:xfrm>
            <a:off x="5755350" y="1537898"/>
            <a:ext cx="3388654" cy="1412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8/10</a:t>
            </a:r>
            <a:endParaRPr b="1"/>
          </a:p>
        </p:txBody>
      </p:sp>
      <p:sp>
        <p:nvSpPr>
          <p:cNvPr id="520" name="Google Shape;520;p87"/>
          <p:cNvSpPr txBox="1">
            <a:spLocks noGrp="1"/>
          </p:cNvSpPr>
          <p:nvPr>
            <p:ph type="body" idx="1"/>
          </p:nvPr>
        </p:nvSpPr>
        <p:spPr>
          <a:xfrm>
            <a:off x="311700" y="1152475"/>
            <a:ext cx="27660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pl" sz="2200">
                <a:solidFill>
                  <a:schemeClr val="dk1"/>
                </a:solidFill>
              </a:rPr>
              <a:t>Z czasem pozyskaliśmy także materiały Royal College of GPs (po polsku) ze strony https://www.rcpsych.ac.uk/mental-health/translations/polish/Depresja-u-dorosłych </a:t>
            </a:r>
            <a:endParaRPr sz="2200"/>
          </a:p>
        </p:txBody>
      </p:sp>
      <p:pic>
        <p:nvPicPr>
          <p:cNvPr id="521" name="Google Shape;521;p87"/>
          <p:cNvPicPr preferRelativeResize="0"/>
          <p:nvPr/>
        </p:nvPicPr>
        <p:blipFill>
          <a:blip r:embed="rId3">
            <a:alphaModFix/>
          </a:blip>
          <a:stretch>
            <a:fillRect/>
          </a:stretch>
        </p:blipFill>
        <p:spPr>
          <a:xfrm>
            <a:off x="4224253" y="151925"/>
            <a:ext cx="4756847" cy="2419826"/>
          </a:xfrm>
          <a:prstGeom prst="rect">
            <a:avLst/>
          </a:prstGeom>
          <a:noFill/>
          <a:ln>
            <a:noFill/>
          </a:ln>
        </p:spPr>
      </p:pic>
      <p:pic>
        <p:nvPicPr>
          <p:cNvPr id="522" name="Google Shape;522;p87"/>
          <p:cNvPicPr preferRelativeResize="0"/>
          <p:nvPr/>
        </p:nvPicPr>
        <p:blipFill>
          <a:blip r:embed="rId4">
            <a:alphaModFix/>
          </a:blip>
          <a:stretch>
            <a:fillRect/>
          </a:stretch>
        </p:blipFill>
        <p:spPr>
          <a:xfrm>
            <a:off x="6281651" y="2728900"/>
            <a:ext cx="2810924" cy="2310726"/>
          </a:xfrm>
          <a:prstGeom prst="rect">
            <a:avLst/>
          </a:prstGeom>
          <a:noFill/>
          <a:ln>
            <a:noFill/>
          </a:ln>
        </p:spPr>
      </p:pic>
      <p:pic>
        <p:nvPicPr>
          <p:cNvPr id="523" name="Google Shape;523;p87"/>
          <p:cNvPicPr preferRelativeResize="0"/>
          <p:nvPr/>
        </p:nvPicPr>
        <p:blipFill>
          <a:blip r:embed="rId5">
            <a:alphaModFix/>
          </a:blip>
          <a:stretch>
            <a:fillRect/>
          </a:stretch>
        </p:blipFill>
        <p:spPr>
          <a:xfrm>
            <a:off x="3318864" y="3161700"/>
            <a:ext cx="2963474" cy="142073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9/10</a:t>
            </a:r>
            <a:endParaRPr b="1"/>
          </a:p>
        </p:txBody>
      </p:sp>
      <p:sp>
        <p:nvSpPr>
          <p:cNvPr id="529" name="Google Shape;529;p88"/>
          <p:cNvSpPr txBox="1">
            <a:spLocks noGrp="1"/>
          </p:cNvSpPr>
          <p:nvPr>
            <p:ph type="body" idx="1"/>
          </p:nvPr>
        </p:nvSpPr>
        <p:spPr>
          <a:xfrm>
            <a:off x="311700" y="1152475"/>
            <a:ext cx="3437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200">
                <a:solidFill>
                  <a:schemeClr val="dk1"/>
                </a:solidFill>
              </a:rPr>
              <a:t>…oraz powstający podręcznik WHO mhGAP (których jeszcze nie upowszechniliśmy in extenso, ale do których obecności w dostępnym zasobie stale nawiązujemy). </a:t>
            </a:r>
            <a:endParaRPr sz="2200"/>
          </a:p>
        </p:txBody>
      </p:sp>
      <p:pic>
        <p:nvPicPr>
          <p:cNvPr id="530" name="Google Shape;530;p88"/>
          <p:cNvPicPr preferRelativeResize="0"/>
          <p:nvPr/>
        </p:nvPicPr>
        <p:blipFill>
          <a:blip r:embed="rId3">
            <a:alphaModFix/>
          </a:blip>
          <a:stretch>
            <a:fillRect/>
          </a:stretch>
        </p:blipFill>
        <p:spPr>
          <a:xfrm>
            <a:off x="3825600" y="789125"/>
            <a:ext cx="5089801" cy="345556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b="1"/>
              <a:t>Wyniki. 10/10</a:t>
            </a:r>
            <a:endParaRPr b="1"/>
          </a:p>
        </p:txBody>
      </p:sp>
      <p:sp>
        <p:nvSpPr>
          <p:cNvPr id="536" name="Google Shape;536;p89"/>
          <p:cNvSpPr txBox="1">
            <a:spLocks noGrp="1"/>
          </p:cNvSpPr>
          <p:nvPr>
            <p:ph type="body" idx="1"/>
          </p:nvPr>
        </p:nvSpPr>
        <p:spPr>
          <a:xfrm>
            <a:off x="311700" y="1152475"/>
            <a:ext cx="3689700" cy="37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200">
                <a:solidFill>
                  <a:schemeClr val="dk1"/>
                </a:solidFill>
              </a:rPr>
              <a:t>Zorganizowaliśmy również szkolenia pod patronatem okręgowej izby lekarskiej oraz ogólnodostępne akredytowane punktami szkolenie współorganizowane z Naczelną Izbą Lekarską dla kilkuset lekarzy innych specjalności niż psychiatria. </a:t>
            </a:r>
            <a:endParaRPr sz="2200"/>
          </a:p>
        </p:txBody>
      </p:sp>
      <p:pic>
        <p:nvPicPr>
          <p:cNvPr id="537" name="Google Shape;537;p89"/>
          <p:cNvPicPr preferRelativeResize="0"/>
          <p:nvPr/>
        </p:nvPicPr>
        <p:blipFill>
          <a:blip r:embed="rId3">
            <a:alphaModFix/>
          </a:blip>
          <a:stretch>
            <a:fillRect/>
          </a:stretch>
        </p:blipFill>
        <p:spPr>
          <a:xfrm>
            <a:off x="3849325" y="1353250"/>
            <a:ext cx="5218727" cy="27082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90"/>
          <p:cNvPicPr preferRelativeResize="0"/>
          <p:nvPr/>
        </p:nvPicPr>
        <p:blipFill>
          <a:blip r:embed="rId3">
            <a:alphaModFix/>
          </a:blip>
          <a:stretch>
            <a:fillRect/>
          </a:stretch>
        </p:blipFill>
        <p:spPr>
          <a:xfrm>
            <a:off x="3750144" y="3429358"/>
            <a:ext cx="1516637" cy="1446573"/>
          </a:xfrm>
          <a:prstGeom prst="rect">
            <a:avLst/>
          </a:prstGeom>
          <a:noFill/>
          <a:ln>
            <a:noFill/>
          </a:ln>
        </p:spPr>
      </p:pic>
      <p:pic>
        <p:nvPicPr>
          <p:cNvPr id="543" name="Google Shape;543;p90"/>
          <p:cNvPicPr preferRelativeResize="0"/>
          <p:nvPr/>
        </p:nvPicPr>
        <p:blipFill>
          <a:blip r:embed="rId4">
            <a:alphaModFix/>
          </a:blip>
          <a:stretch>
            <a:fillRect/>
          </a:stretch>
        </p:blipFill>
        <p:spPr>
          <a:xfrm>
            <a:off x="5466504" y="3427692"/>
            <a:ext cx="1516637" cy="1448127"/>
          </a:xfrm>
          <a:prstGeom prst="rect">
            <a:avLst/>
          </a:prstGeom>
          <a:noFill/>
          <a:ln>
            <a:noFill/>
          </a:ln>
        </p:spPr>
      </p:pic>
      <p:pic>
        <p:nvPicPr>
          <p:cNvPr id="544" name="Google Shape;544;p90"/>
          <p:cNvPicPr preferRelativeResize="0"/>
          <p:nvPr/>
        </p:nvPicPr>
        <p:blipFill>
          <a:blip r:embed="rId5">
            <a:alphaModFix/>
          </a:blip>
          <a:stretch>
            <a:fillRect/>
          </a:stretch>
        </p:blipFill>
        <p:spPr>
          <a:xfrm>
            <a:off x="317425" y="3427712"/>
            <a:ext cx="1516637" cy="1448107"/>
          </a:xfrm>
          <a:prstGeom prst="rect">
            <a:avLst/>
          </a:prstGeom>
          <a:noFill/>
          <a:ln>
            <a:noFill/>
          </a:ln>
        </p:spPr>
      </p:pic>
      <p:pic>
        <p:nvPicPr>
          <p:cNvPr id="545" name="Google Shape;545;p90"/>
          <p:cNvPicPr preferRelativeResize="0"/>
          <p:nvPr/>
        </p:nvPicPr>
        <p:blipFill>
          <a:blip r:embed="rId6">
            <a:alphaModFix/>
          </a:blip>
          <a:stretch>
            <a:fillRect/>
          </a:stretch>
        </p:blipFill>
        <p:spPr>
          <a:xfrm>
            <a:off x="2033785" y="3428693"/>
            <a:ext cx="1516637" cy="1448107"/>
          </a:xfrm>
          <a:prstGeom prst="rect">
            <a:avLst/>
          </a:prstGeom>
          <a:noFill/>
          <a:ln>
            <a:noFill/>
          </a:ln>
        </p:spPr>
      </p:pic>
      <p:sp>
        <p:nvSpPr>
          <p:cNvPr id="546" name="Google Shape;546;p90"/>
          <p:cNvSpPr txBox="1"/>
          <p:nvPr/>
        </p:nvSpPr>
        <p:spPr>
          <a:xfrm>
            <a:off x="317425" y="1562100"/>
            <a:ext cx="15168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dk2"/>
                </a:solidFill>
              </a:rPr>
              <a:t>WMHD 10 X 2022</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Mazovia Region: Capital City Warsaw (district: EAAD-Best </a:t>
            </a:r>
            <a:endParaRPr sz="1100">
              <a:solidFill>
                <a:schemeClr val="dk2"/>
              </a:solidFill>
            </a:endParaRPr>
          </a:p>
          <a:p>
            <a:pPr marL="0" lvl="0" indent="0" algn="ctr" rtl="0">
              <a:spcBef>
                <a:spcPts val="0"/>
              </a:spcBef>
              <a:spcAft>
                <a:spcPts val="0"/>
              </a:spcAft>
              <a:buNone/>
            </a:pPr>
            <a:r>
              <a:rPr lang="pl" sz="1100">
                <a:solidFill>
                  <a:schemeClr val="dk2"/>
                </a:solidFill>
              </a:rPr>
              <a:t>model region) </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Soon followed by: </a:t>
            </a:r>
            <a:endParaRPr sz="1100">
              <a:solidFill>
                <a:schemeClr val="dk2"/>
              </a:solidFill>
            </a:endParaRPr>
          </a:p>
          <a:p>
            <a:pPr marL="0" lvl="0" indent="0" algn="ctr" rtl="0">
              <a:spcBef>
                <a:spcPts val="0"/>
              </a:spcBef>
              <a:spcAft>
                <a:spcPts val="0"/>
              </a:spcAft>
              <a:buNone/>
            </a:pPr>
            <a:r>
              <a:rPr lang="pl" sz="1100">
                <a:solidFill>
                  <a:schemeClr val="dk2"/>
                </a:solidFill>
              </a:rPr>
              <a:t>Piaseczno County</a:t>
            </a:r>
            <a:endParaRPr sz="1100">
              <a:solidFill>
                <a:schemeClr val="dk2"/>
              </a:solidFill>
            </a:endParaRPr>
          </a:p>
          <a:p>
            <a:pPr marL="0" lvl="0" indent="0" algn="ctr" rtl="0">
              <a:spcBef>
                <a:spcPts val="0"/>
              </a:spcBef>
              <a:spcAft>
                <a:spcPts val="0"/>
              </a:spcAft>
              <a:buNone/>
            </a:pPr>
            <a:r>
              <a:rPr lang="pl" sz="1100">
                <a:solidFill>
                  <a:schemeClr val="dk2"/>
                </a:solidFill>
              </a:rPr>
              <a:t>Minsk Maz. County</a:t>
            </a:r>
            <a:endParaRPr sz="1100">
              <a:solidFill>
                <a:schemeClr val="dk2"/>
              </a:solidFill>
            </a:endParaRPr>
          </a:p>
        </p:txBody>
      </p:sp>
      <p:sp>
        <p:nvSpPr>
          <p:cNvPr id="547" name="Google Shape;547;p90"/>
          <p:cNvSpPr txBox="1"/>
          <p:nvPr/>
        </p:nvSpPr>
        <p:spPr>
          <a:xfrm>
            <a:off x="2033715" y="1562100"/>
            <a:ext cx="15168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dk2"/>
                </a:solidFill>
              </a:rPr>
              <a:t>EMHW 23 V 2023 </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Silesia </a:t>
            </a:r>
            <a:endParaRPr sz="1100">
              <a:solidFill>
                <a:schemeClr val="dk2"/>
              </a:solidFill>
            </a:endParaRPr>
          </a:p>
          <a:p>
            <a:pPr marL="0" lvl="0" indent="0" algn="ctr" rtl="0">
              <a:spcBef>
                <a:spcPts val="0"/>
              </a:spcBef>
              <a:spcAft>
                <a:spcPts val="0"/>
              </a:spcAft>
              <a:buNone/>
            </a:pPr>
            <a:r>
              <a:rPr lang="pl" sz="1100">
                <a:solidFill>
                  <a:schemeClr val="dk2"/>
                </a:solidFill>
              </a:rPr>
              <a:t>and Zagłębie Region </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Sustainability of EAAD-Best</a:t>
            </a:r>
            <a:endParaRPr sz="1100">
              <a:solidFill>
                <a:schemeClr val="dk2"/>
              </a:solidFill>
            </a:endParaRPr>
          </a:p>
        </p:txBody>
      </p:sp>
      <p:sp>
        <p:nvSpPr>
          <p:cNvPr id="548" name="Google Shape;548;p90"/>
          <p:cNvSpPr txBox="1"/>
          <p:nvPr/>
        </p:nvSpPr>
        <p:spPr>
          <a:xfrm>
            <a:off x="3750119" y="1562100"/>
            <a:ext cx="15168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dk2"/>
                </a:solidFill>
              </a:rPr>
              <a:t>WMHD 10 X 2023 </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West </a:t>
            </a:r>
            <a:endParaRPr sz="1100">
              <a:solidFill>
                <a:schemeClr val="dk2"/>
              </a:solidFill>
            </a:endParaRPr>
          </a:p>
          <a:p>
            <a:pPr marL="0" lvl="0" indent="0" algn="ctr" rtl="0">
              <a:spcBef>
                <a:spcPts val="0"/>
              </a:spcBef>
              <a:spcAft>
                <a:spcPts val="0"/>
              </a:spcAft>
              <a:buNone/>
            </a:pPr>
            <a:r>
              <a:rPr lang="pl" sz="1100">
                <a:solidFill>
                  <a:schemeClr val="dk2"/>
                </a:solidFill>
              </a:rPr>
              <a:t>Pomerania Region</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Clr>
                <a:schemeClr val="dk1"/>
              </a:buClr>
              <a:buSzPts val="1100"/>
              <a:buFont typeface="Arial"/>
              <a:buNone/>
            </a:pPr>
            <a:r>
              <a:rPr lang="pl" sz="1100">
                <a:solidFill>
                  <a:schemeClr val="dk2"/>
                </a:solidFill>
              </a:rPr>
              <a:t>Sustainability of EAAD-Best</a:t>
            </a:r>
            <a:endParaRPr sz="1100">
              <a:solidFill>
                <a:schemeClr val="dk2"/>
              </a:solidFill>
            </a:endParaRPr>
          </a:p>
        </p:txBody>
      </p:sp>
      <p:sp>
        <p:nvSpPr>
          <p:cNvPr id="549" name="Google Shape;549;p90"/>
          <p:cNvSpPr txBox="1"/>
          <p:nvPr/>
        </p:nvSpPr>
        <p:spPr>
          <a:xfrm>
            <a:off x="5466527" y="1562100"/>
            <a:ext cx="15168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dk2"/>
                </a:solidFill>
              </a:rPr>
              <a:t>WMHD 10 X 2024 </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Podkarpackie Region </a:t>
            </a:r>
            <a:endParaRPr sz="1100">
              <a:solidFill>
                <a:schemeClr val="dk2"/>
              </a:solidFill>
            </a:endParaRPr>
          </a:p>
          <a:p>
            <a:pPr marL="0" lvl="0" indent="0" algn="ctr" rtl="0">
              <a:spcBef>
                <a:spcPts val="0"/>
              </a:spcBef>
              <a:spcAft>
                <a:spcPts val="0"/>
              </a:spcAft>
              <a:buNone/>
            </a:pPr>
            <a:r>
              <a:rPr lang="pl" sz="1100">
                <a:solidFill>
                  <a:schemeClr val="dk2"/>
                </a:solidFill>
              </a:rPr>
              <a:t>(Polish-Ukrainian borderland)</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Framework </a:t>
            </a:r>
            <a:endParaRPr sz="1100">
              <a:solidFill>
                <a:schemeClr val="dk2"/>
              </a:solidFill>
            </a:endParaRPr>
          </a:p>
          <a:p>
            <a:pPr marL="0" lvl="0" indent="0" algn="ctr" rtl="0">
              <a:spcBef>
                <a:spcPts val="0"/>
              </a:spcBef>
              <a:spcAft>
                <a:spcPts val="0"/>
              </a:spcAft>
              <a:buNone/>
            </a:pPr>
            <a:r>
              <a:rPr lang="pl" sz="1100">
                <a:solidFill>
                  <a:schemeClr val="dk2"/>
                </a:solidFill>
              </a:rPr>
              <a:t>of MESUR</a:t>
            </a:r>
            <a:endParaRPr sz="1100">
              <a:solidFill>
                <a:schemeClr val="dk2"/>
              </a:solidFill>
            </a:endParaRPr>
          </a:p>
        </p:txBody>
      </p:sp>
      <p:sp>
        <p:nvSpPr>
          <p:cNvPr id="550" name="Google Shape;550;p90"/>
          <p:cNvSpPr txBox="1"/>
          <p:nvPr/>
        </p:nvSpPr>
        <p:spPr>
          <a:xfrm>
            <a:off x="7182817" y="1562100"/>
            <a:ext cx="12924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100">
                <a:solidFill>
                  <a:schemeClr val="dk2"/>
                </a:solidFill>
              </a:rPr>
              <a:t>2025 plans</a:t>
            </a:r>
            <a:endParaRPr sz="1100">
              <a:solidFill>
                <a:schemeClr val="dk2"/>
              </a:solidFill>
            </a:endParaRPr>
          </a:p>
          <a:p>
            <a:pPr marL="0" lvl="0" indent="0" algn="ctr" rtl="0">
              <a:spcBef>
                <a:spcPts val="0"/>
              </a:spcBef>
              <a:spcAft>
                <a:spcPts val="0"/>
              </a:spcAft>
              <a:buNone/>
            </a:pPr>
            <a:endParaRPr sz="1100">
              <a:solidFill>
                <a:schemeClr val="dk2"/>
              </a:solidFill>
            </a:endParaRPr>
          </a:p>
          <a:p>
            <a:pPr marL="0" lvl="0" indent="0" algn="ctr" rtl="0">
              <a:spcBef>
                <a:spcPts val="0"/>
              </a:spcBef>
              <a:spcAft>
                <a:spcPts val="0"/>
              </a:spcAft>
              <a:buNone/>
            </a:pPr>
            <a:r>
              <a:rPr lang="pl" sz="1100">
                <a:solidFill>
                  <a:schemeClr val="dk2"/>
                </a:solidFill>
              </a:rPr>
              <a:t>Progress to 5/16 or more;</a:t>
            </a:r>
            <a:endParaRPr sz="1100">
              <a:solidFill>
                <a:schemeClr val="dk2"/>
              </a:solidFill>
            </a:endParaRPr>
          </a:p>
          <a:p>
            <a:pPr marL="0" lvl="0" indent="0" algn="ctr" rtl="0">
              <a:spcBef>
                <a:spcPts val="0"/>
              </a:spcBef>
              <a:spcAft>
                <a:spcPts val="0"/>
              </a:spcAft>
              <a:buNone/>
            </a:pPr>
            <a:r>
              <a:rPr lang="pl" sz="1100">
                <a:solidFill>
                  <a:schemeClr val="dk2"/>
                </a:solidFill>
              </a:rPr>
              <a:t>Next regions invited, focus on Eastern Poland; </a:t>
            </a:r>
            <a:endParaRPr sz="1100">
              <a:solidFill>
                <a:schemeClr val="dk2"/>
              </a:solidFill>
            </a:endParaRPr>
          </a:p>
          <a:p>
            <a:pPr marL="0" lvl="0" indent="0" algn="ctr" rtl="0">
              <a:spcBef>
                <a:spcPts val="0"/>
              </a:spcBef>
              <a:spcAft>
                <a:spcPts val="0"/>
              </a:spcAft>
              <a:buNone/>
            </a:pPr>
            <a:r>
              <a:rPr lang="pl" sz="1100">
                <a:solidFill>
                  <a:schemeClr val="dk2"/>
                </a:solidFill>
              </a:rPr>
              <a:t>In search for new funding</a:t>
            </a:r>
            <a:endParaRPr sz="1100">
              <a:solidFill>
                <a:schemeClr val="dk2"/>
              </a:solidFill>
            </a:endParaRPr>
          </a:p>
        </p:txBody>
      </p:sp>
      <p:sp>
        <p:nvSpPr>
          <p:cNvPr id="551" name="Google Shape;551;p90"/>
          <p:cNvSpPr txBox="1"/>
          <p:nvPr/>
        </p:nvSpPr>
        <p:spPr>
          <a:xfrm>
            <a:off x="1600300" y="276600"/>
            <a:ext cx="7404000" cy="12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800" b="1">
                <a:solidFill>
                  <a:schemeClr val="dk2"/>
                </a:solidFill>
              </a:rPr>
              <a:t>Poland</a:t>
            </a:r>
            <a:r>
              <a:rPr lang="pl" sz="1300">
                <a:solidFill>
                  <a:schemeClr val="dk2"/>
                </a:solidFill>
              </a:rPr>
              <a:t> builds on legacy of ERA (2020), EAAD-Best (2021-2024) and MESUR (2022-2024)</a:t>
            </a:r>
            <a:endParaRPr sz="1300">
              <a:solidFill>
                <a:schemeClr val="dk2"/>
              </a:solidFill>
            </a:endParaRPr>
          </a:p>
          <a:p>
            <a:pPr marL="0" lvl="0" indent="0" algn="l" rtl="0">
              <a:spcBef>
                <a:spcPts val="0"/>
              </a:spcBef>
              <a:spcAft>
                <a:spcPts val="0"/>
              </a:spcAft>
              <a:buNone/>
            </a:pPr>
            <a:r>
              <a:rPr lang="pl" sz="1300">
                <a:solidFill>
                  <a:schemeClr val="dk2"/>
                </a:solidFill>
              </a:rPr>
              <a:t>Alliances against depression in Poland contact person: Dr. Piotr Toczyski, ptoczyski@aps.edu.pl</a:t>
            </a:r>
            <a:endParaRPr sz="1300">
              <a:solidFill>
                <a:schemeClr val="dk2"/>
              </a:solidFill>
            </a:endParaRPr>
          </a:p>
          <a:p>
            <a:pPr marL="0" lvl="0" indent="0" algn="l" rtl="0">
              <a:spcBef>
                <a:spcPts val="0"/>
              </a:spcBef>
              <a:spcAft>
                <a:spcPts val="0"/>
              </a:spcAft>
              <a:buNone/>
            </a:pPr>
            <a:r>
              <a:rPr lang="pl" sz="1300">
                <a:solidFill>
                  <a:schemeClr val="dk2"/>
                </a:solidFill>
              </a:rPr>
              <a:t>We develop synergy of EU Best Practices (alliances + iFightDepression at the same time)</a:t>
            </a:r>
            <a:endParaRPr sz="1300">
              <a:solidFill>
                <a:schemeClr val="dk2"/>
              </a:solidFill>
            </a:endParaRPr>
          </a:p>
          <a:p>
            <a:pPr marL="0" lvl="0" indent="0" algn="l" rtl="0">
              <a:spcBef>
                <a:spcPts val="0"/>
              </a:spcBef>
              <a:spcAft>
                <a:spcPts val="0"/>
              </a:spcAft>
              <a:buNone/>
            </a:pPr>
            <a:r>
              <a:rPr lang="pl" sz="1300">
                <a:solidFill>
                  <a:schemeClr val="dk2"/>
                </a:solidFill>
              </a:rPr>
              <a:t>Effects: from zero to prominent macroregional presence and almost 1 000 iFightDepression guides</a:t>
            </a:r>
            <a:endParaRPr sz="1300">
              <a:solidFill>
                <a:schemeClr val="dk2"/>
              </a:solidFill>
            </a:endParaRPr>
          </a:p>
          <a:p>
            <a:pPr marL="0" lvl="0" indent="0" algn="l" rtl="0">
              <a:spcBef>
                <a:spcPts val="0"/>
              </a:spcBef>
              <a:spcAft>
                <a:spcPts val="0"/>
              </a:spcAft>
              <a:buNone/>
            </a:pPr>
            <a:r>
              <a:rPr lang="pl" sz="1300">
                <a:solidFill>
                  <a:schemeClr val="dk2"/>
                </a:solidFill>
              </a:rPr>
              <a:t>Followed by local and hyperlocal initiatives in close cooperation with EU system (EC and EP)</a:t>
            </a:r>
            <a:endParaRPr sz="1300">
              <a:solidFill>
                <a:schemeClr val="dk2"/>
              </a:solidFill>
            </a:endParaRPr>
          </a:p>
          <a:p>
            <a:pPr marL="0" lvl="0" indent="0" algn="l" rtl="0">
              <a:spcBef>
                <a:spcPts val="0"/>
              </a:spcBef>
              <a:spcAft>
                <a:spcPts val="0"/>
              </a:spcAft>
              <a:buNone/>
            </a:pPr>
            <a:r>
              <a:rPr lang="pl" sz="1300">
                <a:solidFill>
                  <a:schemeClr val="dk2"/>
                </a:solidFill>
              </a:rPr>
              <a:t>Current challenge: building sustainable and well-funded structure (as either university or NGO)</a:t>
            </a:r>
            <a:endParaRPr sz="1300">
              <a:solidFill>
                <a:schemeClr val="dk2"/>
              </a:solidFill>
            </a:endParaRPr>
          </a:p>
        </p:txBody>
      </p:sp>
      <p:pic>
        <p:nvPicPr>
          <p:cNvPr id="552" name="Google Shape;552;p90"/>
          <p:cNvPicPr preferRelativeResize="0"/>
          <p:nvPr/>
        </p:nvPicPr>
        <p:blipFill>
          <a:blip r:embed="rId7">
            <a:alphaModFix/>
          </a:blip>
          <a:stretch>
            <a:fillRect/>
          </a:stretch>
        </p:blipFill>
        <p:spPr>
          <a:xfrm>
            <a:off x="7182863" y="3429350"/>
            <a:ext cx="1516635" cy="1447431"/>
          </a:xfrm>
          <a:prstGeom prst="rect">
            <a:avLst/>
          </a:prstGeom>
          <a:noFill/>
          <a:ln>
            <a:noFill/>
          </a:ln>
        </p:spPr>
      </p:pic>
      <p:pic>
        <p:nvPicPr>
          <p:cNvPr id="553" name="Google Shape;553;p90"/>
          <p:cNvPicPr preferRelativeResize="0"/>
          <p:nvPr/>
        </p:nvPicPr>
        <p:blipFill>
          <a:blip r:embed="rId8">
            <a:alphaModFix/>
          </a:blip>
          <a:stretch>
            <a:fillRect/>
          </a:stretch>
        </p:blipFill>
        <p:spPr>
          <a:xfrm>
            <a:off x="101525" y="431875"/>
            <a:ext cx="1516624" cy="893164"/>
          </a:xfrm>
          <a:prstGeom prst="rect">
            <a:avLst/>
          </a:prstGeom>
          <a:noFill/>
          <a:ln>
            <a:noFill/>
          </a:ln>
        </p:spPr>
      </p:pic>
      <p:sp>
        <p:nvSpPr>
          <p:cNvPr id="554" name="Google Shape;554;p90"/>
          <p:cNvSpPr/>
          <p:nvPr/>
        </p:nvSpPr>
        <p:spPr>
          <a:xfrm rot="10800000" flipH="1">
            <a:off x="152325" y="1854100"/>
            <a:ext cx="8864700" cy="101700"/>
          </a:xfrm>
          <a:prstGeom prst="rightArrow">
            <a:avLst>
              <a:gd name="adj1" fmla="val 50000"/>
              <a:gd name="adj2" fmla="val 114815"/>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5" name="Google Shape;555;p90"/>
          <p:cNvPicPr preferRelativeResize="0"/>
          <p:nvPr/>
        </p:nvPicPr>
        <p:blipFill>
          <a:blip r:embed="rId9">
            <a:alphaModFix/>
          </a:blip>
          <a:stretch>
            <a:fillRect/>
          </a:stretch>
        </p:blipFill>
        <p:spPr>
          <a:xfrm>
            <a:off x="2397562" y="2341769"/>
            <a:ext cx="789225" cy="459955"/>
          </a:xfrm>
          <a:prstGeom prst="rect">
            <a:avLst/>
          </a:prstGeom>
          <a:noFill/>
          <a:ln>
            <a:noFill/>
          </a:ln>
        </p:spPr>
      </p:pic>
      <p:pic>
        <p:nvPicPr>
          <p:cNvPr id="556" name="Google Shape;556;p90"/>
          <p:cNvPicPr preferRelativeResize="0"/>
          <p:nvPr/>
        </p:nvPicPr>
        <p:blipFill>
          <a:blip r:embed="rId9">
            <a:alphaModFix/>
          </a:blip>
          <a:stretch>
            <a:fillRect/>
          </a:stretch>
        </p:blipFill>
        <p:spPr>
          <a:xfrm>
            <a:off x="4048562" y="2341769"/>
            <a:ext cx="789225" cy="459955"/>
          </a:xfrm>
          <a:prstGeom prst="rect">
            <a:avLst/>
          </a:prstGeom>
          <a:noFill/>
          <a:ln>
            <a:noFill/>
          </a:ln>
        </p:spPr>
      </p:pic>
      <p:pic>
        <p:nvPicPr>
          <p:cNvPr id="557" name="Google Shape;557;p90"/>
          <p:cNvPicPr preferRelativeResize="0"/>
          <p:nvPr/>
        </p:nvPicPr>
        <p:blipFill>
          <a:blip r:embed="rId10">
            <a:alphaModFix/>
          </a:blip>
          <a:stretch>
            <a:fillRect/>
          </a:stretch>
        </p:blipFill>
        <p:spPr>
          <a:xfrm>
            <a:off x="5525475" y="2513608"/>
            <a:ext cx="1292398" cy="3374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91"/>
          <p:cNvPicPr preferRelativeResize="0"/>
          <p:nvPr/>
        </p:nvPicPr>
        <p:blipFill>
          <a:blip r:embed="rId3">
            <a:alphaModFix/>
          </a:blip>
          <a:stretch>
            <a:fillRect/>
          </a:stretch>
        </p:blipFill>
        <p:spPr>
          <a:xfrm>
            <a:off x="6234350" y="152400"/>
            <a:ext cx="2839876" cy="2132149"/>
          </a:xfrm>
          <a:prstGeom prst="rect">
            <a:avLst/>
          </a:prstGeom>
          <a:noFill/>
          <a:ln>
            <a:noFill/>
          </a:ln>
        </p:spPr>
      </p:pic>
      <p:pic>
        <p:nvPicPr>
          <p:cNvPr id="563" name="Google Shape;563;p91"/>
          <p:cNvPicPr preferRelativeResize="0"/>
          <p:nvPr/>
        </p:nvPicPr>
        <p:blipFill>
          <a:blip r:embed="rId4">
            <a:alphaModFix/>
          </a:blip>
          <a:stretch>
            <a:fillRect/>
          </a:stretch>
        </p:blipFill>
        <p:spPr>
          <a:xfrm>
            <a:off x="152400" y="152400"/>
            <a:ext cx="5958207" cy="4873425"/>
          </a:xfrm>
          <a:prstGeom prst="rect">
            <a:avLst/>
          </a:prstGeom>
          <a:noFill/>
          <a:ln>
            <a:noFill/>
          </a:ln>
        </p:spPr>
      </p:pic>
      <p:pic>
        <p:nvPicPr>
          <p:cNvPr id="564" name="Google Shape;564;p91"/>
          <p:cNvPicPr preferRelativeResize="0"/>
          <p:nvPr/>
        </p:nvPicPr>
        <p:blipFill>
          <a:blip r:embed="rId5">
            <a:alphaModFix/>
          </a:blip>
          <a:stretch>
            <a:fillRect/>
          </a:stretch>
        </p:blipFill>
        <p:spPr>
          <a:xfrm>
            <a:off x="6289995" y="3207199"/>
            <a:ext cx="2728591" cy="1818617"/>
          </a:xfrm>
          <a:prstGeom prst="rect">
            <a:avLst/>
          </a:prstGeom>
          <a:noFill/>
          <a:ln>
            <a:noFill/>
          </a:ln>
        </p:spPr>
      </p:pic>
      <p:pic>
        <p:nvPicPr>
          <p:cNvPr id="565" name="Google Shape;565;p91"/>
          <p:cNvPicPr preferRelativeResize="0"/>
          <p:nvPr/>
        </p:nvPicPr>
        <p:blipFill>
          <a:blip r:embed="rId6">
            <a:alphaModFix/>
          </a:blip>
          <a:stretch>
            <a:fillRect/>
          </a:stretch>
        </p:blipFill>
        <p:spPr>
          <a:xfrm>
            <a:off x="6960150" y="2357163"/>
            <a:ext cx="1388250" cy="777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92"/>
          <p:cNvPicPr preferRelativeResize="0"/>
          <p:nvPr/>
        </p:nvPicPr>
        <p:blipFill>
          <a:blip r:embed="rId3">
            <a:alphaModFix/>
          </a:blip>
          <a:stretch>
            <a:fillRect/>
          </a:stretch>
        </p:blipFill>
        <p:spPr>
          <a:xfrm>
            <a:off x="4466875" y="469500"/>
            <a:ext cx="4590000" cy="3442500"/>
          </a:xfrm>
          <a:prstGeom prst="rect">
            <a:avLst/>
          </a:prstGeom>
          <a:noFill/>
          <a:ln>
            <a:noFill/>
          </a:ln>
        </p:spPr>
      </p:pic>
      <p:pic>
        <p:nvPicPr>
          <p:cNvPr id="571" name="Google Shape;571;p92"/>
          <p:cNvPicPr preferRelativeResize="0"/>
          <p:nvPr/>
        </p:nvPicPr>
        <p:blipFill>
          <a:blip r:embed="rId4">
            <a:alphaModFix/>
          </a:blip>
          <a:stretch>
            <a:fillRect/>
          </a:stretch>
        </p:blipFill>
        <p:spPr>
          <a:xfrm>
            <a:off x="152400" y="474550"/>
            <a:ext cx="5006952" cy="2789501"/>
          </a:xfrm>
          <a:prstGeom prst="rect">
            <a:avLst/>
          </a:prstGeom>
          <a:noFill/>
          <a:ln>
            <a:noFill/>
          </a:ln>
        </p:spPr>
      </p:pic>
      <p:pic>
        <p:nvPicPr>
          <p:cNvPr id="572" name="Google Shape;572;p92"/>
          <p:cNvPicPr preferRelativeResize="0"/>
          <p:nvPr/>
        </p:nvPicPr>
        <p:blipFill>
          <a:blip r:embed="rId5">
            <a:alphaModFix/>
          </a:blip>
          <a:stretch>
            <a:fillRect/>
          </a:stretch>
        </p:blipFill>
        <p:spPr>
          <a:xfrm>
            <a:off x="585985" y="3428693"/>
            <a:ext cx="1516637" cy="1448107"/>
          </a:xfrm>
          <a:prstGeom prst="rect">
            <a:avLst/>
          </a:prstGeom>
          <a:noFill/>
          <a:ln>
            <a:noFill/>
          </a:ln>
        </p:spPr>
      </p:pic>
      <p:pic>
        <p:nvPicPr>
          <p:cNvPr id="573" name="Google Shape;573;p92"/>
          <p:cNvPicPr preferRelativeResize="0"/>
          <p:nvPr/>
        </p:nvPicPr>
        <p:blipFill>
          <a:blip r:embed="rId6">
            <a:alphaModFix/>
          </a:blip>
          <a:stretch>
            <a:fillRect/>
          </a:stretch>
        </p:blipFill>
        <p:spPr>
          <a:xfrm>
            <a:off x="2953451" y="3352500"/>
            <a:ext cx="2171048" cy="14481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93"/>
          <p:cNvPicPr preferRelativeResize="0"/>
          <p:nvPr/>
        </p:nvPicPr>
        <p:blipFill>
          <a:blip r:embed="rId3">
            <a:alphaModFix/>
          </a:blip>
          <a:stretch>
            <a:fillRect/>
          </a:stretch>
        </p:blipFill>
        <p:spPr>
          <a:xfrm>
            <a:off x="3048000" y="152400"/>
            <a:ext cx="5972000" cy="4838699"/>
          </a:xfrm>
          <a:prstGeom prst="rect">
            <a:avLst/>
          </a:prstGeom>
          <a:noFill/>
          <a:ln>
            <a:noFill/>
          </a:ln>
        </p:spPr>
      </p:pic>
      <p:pic>
        <p:nvPicPr>
          <p:cNvPr id="579" name="Google Shape;579;p93"/>
          <p:cNvPicPr preferRelativeResize="0"/>
          <p:nvPr/>
        </p:nvPicPr>
        <p:blipFill>
          <a:blip r:embed="rId4">
            <a:alphaModFix/>
          </a:blip>
          <a:stretch>
            <a:fillRect/>
          </a:stretch>
        </p:blipFill>
        <p:spPr>
          <a:xfrm>
            <a:off x="421504" y="2118292"/>
            <a:ext cx="1516637" cy="1448127"/>
          </a:xfrm>
          <a:prstGeom prst="rect">
            <a:avLst/>
          </a:prstGeom>
          <a:noFill/>
          <a:ln>
            <a:noFill/>
          </a:ln>
        </p:spPr>
      </p:pic>
      <p:pic>
        <p:nvPicPr>
          <p:cNvPr id="580" name="Google Shape;580;p93"/>
          <p:cNvPicPr preferRelativeResize="0"/>
          <p:nvPr/>
        </p:nvPicPr>
        <p:blipFill>
          <a:blip r:embed="rId5">
            <a:alphaModFix/>
          </a:blip>
          <a:stretch>
            <a:fillRect/>
          </a:stretch>
        </p:blipFill>
        <p:spPr>
          <a:xfrm>
            <a:off x="421500" y="233425"/>
            <a:ext cx="2271503" cy="1699191"/>
          </a:xfrm>
          <a:prstGeom prst="rect">
            <a:avLst/>
          </a:prstGeom>
          <a:noFill/>
          <a:ln>
            <a:noFill/>
          </a:ln>
        </p:spPr>
      </p:pic>
      <p:pic>
        <p:nvPicPr>
          <p:cNvPr id="581" name="Google Shape;581;p93"/>
          <p:cNvPicPr preferRelativeResize="0"/>
          <p:nvPr/>
        </p:nvPicPr>
        <p:blipFill>
          <a:blip r:embed="rId6">
            <a:alphaModFix/>
          </a:blip>
          <a:stretch>
            <a:fillRect/>
          </a:stretch>
        </p:blipFill>
        <p:spPr>
          <a:xfrm>
            <a:off x="421502" y="3752100"/>
            <a:ext cx="1728399" cy="1151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Na początek pięć pytań</a:t>
            </a:r>
            <a:endParaRPr/>
          </a:p>
        </p:txBody>
      </p:sp>
      <p:sp>
        <p:nvSpPr>
          <p:cNvPr id="159" name="Google Shape;159;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pl"/>
              <a:t>1) Jakie są największe problemy dotyczące zdrowia psychicznego osób starszych w Europie i co można z tym zrobić?</a:t>
            </a:r>
            <a:endParaRPr/>
          </a:p>
          <a:p>
            <a:pPr marL="0" lvl="0" indent="0" algn="l" rtl="0">
              <a:spcBef>
                <a:spcPts val="1200"/>
              </a:spcBef>
              <a:spcAft>
                <a:spcPts val="0"/>
              </a:spcAft>
              <a:buNone/>
            </a:pPr>
            <a:r>
              <a:rPr lang="pl"/>
              <a:t>2) Wielu z nas odczuło skutki pandemii – jak możemy odbudować nasze zdrowie psychiczne i znów poczuć się częścią społeczeństwa?</a:t>
            </a:r>
            <a:endParaRPr/>
          </a:p>
          <a:p>
            <a:pPr marL="0" lvl="0" indent="0" algn="l" rtl="0">
              <a:spcBef>
                <a:spcPts val="1200"/>
              </a:spcBef>
              <a:spcAft>
                <a:spcPts val="0"/>
              </a:spcAft>
              <a:buNone/>
            </a:pPr>
            <a:r>
              <a:rPr lang="pl"/>
              <a:t>3) W niektórych miejscach trudno jest dostać się do psychologa lub psychiatry – czy Unia Europejska może coś zrobić, by poprawić dostępność takich usług dla seniorów?</a:t>
            </a:r>
            <a:endParaRPr/>
          </a:p>
          <a:p>
            <a:pPr marL="0" lvl="0" indent="0" algn="l" rtl="0">
              <a:spcBef>
                <a:spcPts val="1200"/>
              </a:spcBef>
              <a:spcAft>
                <a:spcPts val="0"/>
              </a:spcAft>
              <a:buNone/>
            </a:pPr>
            <a:r>
              <a:rPr lang="pl"/>
              <a:t>4) Czy są jakieś konkretne programy lub aplikacje stworzone specjalnie z myślą o naszym pokoleniu, które mogą pomóc nam dbać o zdrowie psychiczne?</a:t>
            </a:r>
            <a:endParaRPr/>
          </a:p>
          <a:p>
            <a:pPr marL="0" lvl="0" indent="0" algn="l" rtl="0">
              <a:spcBef>
                <a:spcPts val="1200"/>
              </a:spcBef>
              <a:spcAft>
                <a:spcPts val="1200"/>
              </a:spcAft>
              <a:buNone/>
            </a:pPr>
            <a:r>
              <a:rPr lang="pl"/>
              <a:t>5) Wielu seniorów zmaga się z samotnością – jak możemy budować silniejsze społeczności i znów poczuć się potrzebni?</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4"/>
          <p:cNvSpPr txBox="1">
            <a:spLocks noGrp="1"/>
          </p:cNvSpPr>
          <p:nvPr>
            <p:ph type="ctrTitle"/>
          </p:nvPr>
        </p:nvSpPr>
        <p:spPr>
          <a:xfrm>
            <a:off x="311700" y="160125"/>
            <a:ext cx="8520600" cy="262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l" sz="2480"/>
              <a:t>Seminarium dla członków Dolnośląskiej Sieci Poradnictwa Zawodowego „Od doradztwa edukacyjno-zawodowego dla uczniów ze specjalnymi potrzebami edukacyjnymi do poradnictwa kariery dla osób z różnymi rodzajami niepełnosprawności”</a:t>
            </a:r>
            <a:endParaRPr sz="2480"/>
          </a:p>
          <a:p>
            <a:pPr marL="0" lvl="0" indent="0" algn="ctr" rtl="0">
              <a:spcBef>
                <a:spcPts val="0"/>
              </a:spcBef>
              <a:spcAft>
                <a:spcPts val="0"/>
              </a:spcAft>
              <a:buSzPts val="990"/>
              <a:buNone/>
            </a:pPr>
            <a:r>
              <a:rPr lang="pl" sz="2480"/>
              <a:t>11.04.2025</a:t>
            </a:r>
            <a:endParaRPr sz="2480"/>
          </a:p>
        </p:txBody>
      </p:sp>
      <p:sp>
        <p:nvSpPr>
          <p:cNvPr id="587" name="Google Shape;587;p94"/>
          <p:cNvSpPr txBox="1">
            <a:spLocks noGrp="1"/>
          </p:cNvSpPr>
          <p:nvPr>
            <p:ph type="subTitle" idx="1"/>
          </p:nvPr>
        </p:nvSpPr>
        <p:spPr>
          <a:xfrm>
            <a:off x="311700" y="2787525"/>
            <a:ext cx="8520600" cy="20583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935"/>
              <a:buNone/>
            </a:pPr>
            <a:r>
              <a:rPr lang="pl" sz="2580"/>
              <a:t>Prezentacja ekspercka nt. </a:t>
            </a:r>
            <a:endParaRPr sz="2580"/>
          </a:p>
          <a:p>
            <a:pPr marL="0" lvl="0" indent="0" algn="ctr" rtl="0">
              <a:lnSpc>
                <a:spcPct val="90000"/>
              </a:lnSpc>
              <a:spcBef>
                <a:spcPts val="0"/>
              </a:spcBef>
              <a:spcAft>
                <a:spcPts val="0"/>
              </a:spcAft>
              <a:buSzPts val="935"/>
              <a:buNone/>
            </a:pPr>
            <a:r>
              <a:rPr lang="pl" sz="2580" b="1"/>
              <a:t>poradnictwa dla osób </a:t>
            </a:r>
            <a:endParaRPr sz="2580" b="1"/>
          </a:p>
          <a:p>
            <a:pPr marL="0" lvl="0" indent="0" algn="ctr" rtl="0">
              <a:lnSpc>
                <a:spcPct val="90000"/>
              </a:lnSpc>
              <a:spcBef>
                <a:spcPts val="0"/>
              </a:spcBef>
              <a:spcAft>
                <a:spcPts val="0"/>
              </a:spcAft>
              <a:buSzPts val="935"/>
              <a:buNone/>
            </a:pPr>
            <a:r>
              <a:rPr lang="pl" sz="2580" b="1"/>
              <a:t>w kryzysie zdrowia psychicznego</a:t>
            </a:r>
            <a:r>
              <a:rPr lang="pl" sz="2580"/>
              <a:t> </a:t>
            </a:r>
            <a:endParaRPr sz="2580"/>
          </a:p>
          <a:p>
            <a:pPr marL="0" lvl="0" indent="0" algn="ctr" rtl="0">
              <a:lnSpc>
                <a:spcPct val="90000"/>
              </a:lnSpc>
              <a:spcBef>
                <a:spcPts val="0"/>
              </a:spcBef>
              <a:spcAft>
                <a:spcPts val="0"/>
              </a:spcAft>
              <a:buSzPts val="935"/>
              <a:buNone/>
            </a:pPr>
            <a:r>
              <a:rPr lang="pl" sz="2580"/>
              <a:t>dr Piotr Toczyski </a:t>
            </a:r>
            <a:endParaRPr sz="2580"/>
          </a:p>
          <a:p>
            <a:pPr marL="0" lvl="0" indent="0" algn="ctr" rtl="0">
              <a:lnSpc>
                <a:spcPct val="90000"/>
              </a:lnSpc>
              <a:spcBef>
                <a:spcPts val="0"/>
              </a:spcBef>
              <a:spcAft>
                <a:spcPts val="0"/>
              </a:spcAft>
              <a:buSzPts val="935"/>
              <a:buNone/>
            </a:pPr>
            <a:r>
              <a:rPr lang="pl" sz="2580"/>
              <a:t>Akademia Pedagogiki Specjalnej</a:t>
            </a:r>
            <a:endParaRPr sz="2580"/>
          </a:p>
          <a:p>
            <a:pPr marL="0" lvl="0" indent="0" algn="ctr" rtl="0">
              <a:lnSpc>
                <a:spcPct val="90000"/>
              </a:lnSpc>
              <a:spcBef>
                <a:spcPts val="0"/>
              </a:spcBef>
              <a:spcAft>
                <a:spcPts val="0"/>
              </a:spcAft>
              <a:buSzPts val="935"/>
              <a:buNone/>
            </a:pPr>
            <a:r>
              <a:rPr lang="pl" sz="2580"/>
              <a:t>im. M. Grzegorzewskiej, Warszawa</a:t>
            </a:r>
            <a:endParaRPr sz="258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1/5</a:t>
            </a:r>
            <a:endParaRPr/>
          </a:p>
        </p:txBody>
      </p:sp>
      <p:sp>
        <p:nvSpPr>
          <p:cNvPr id="165" name="Google Shape;165;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pl" sz="2100"/>
              <a:t>1) Jakie są największe problemy dotyczące zdrowia psychicznego osób starszych w Europie i co można z tym zrobić?</a:t>
            </a:r>
            <a:endParaRPr sz="2100"/>
          </a:p>
          <a:p>
            <a:pPr marL="457200" lvl="0" indent="0" algn="l" rtl="0">
              <a:lnSpc>
                <a:spcPct val="105000"/>
              </a:lnSpc>
              <a:spcBef>
                <a:spcPts val="1200"/>
              </a:spcBef>
              <a:spcAft>
                <a:spcPts val="0"/>
              </a:spcAft>
              <a:buNone/>
            </a:pPr>
            <a:r>
              <a:rPr lang="pl" sz="2100"/>
              <a:t>Stres, lęk, depresja, uzależnienia (leki), zaburzenia neurodegeneracyjne (demencja powodowana np. chorobą Alzheimera ale nie tylko)</a:t>
            </a:r>
            <a:endParaRPr sz="2100"/>
          </a:p>
          <a:p>
            <a:pPr marL="0" lvl="0" indent="0" algn="l" rtl="0">
              <a:lnSpc>
                <a:spcPct val="105000"/>
              </a:lnSpc>
              <a:spcBef>
                <a:spcPts val="1200"/>
              </a:spcBef>
              <a:spcAft>
                <a:spcPts val="0"/>
              </a:spcAft>
              <a:buNone/>
            </a:pPr>
            <a:r>
              <a:rPr lang="pl" sz="2100"/>
              <a:t>	Współwystępowanie objawów psychologicznych z fizjologią</a:t>
            </a:r>
            <a:endParaRPr sz="2100"/>
          </a:p>
          <a:p>
            <a:pPr marL="0" lvl="0" indent="0" algn="l" rtl="0">
              <a:lnSpc>
                <a:spcPct val="105000"/>
              </a:lnSpc>
              <a:spcBef>
                <a:spcPts val="1200"/>
              </a:spcBef>
              <a:spcAft>
                <a:spcPts val="0"/>
              </a:spcAft>
              <a:buClr>
                <a:schemeClr val="dk1"/>
              </a:buClr>
              <a:buSzPts val="1100"/>
              <a:buFont typeface="Arial"/>
              <a:buNone/>
            </a:pPr>
            <a:r>
              <a:rPr lang="pl" sz="2100"/>
              <a:t>Sprzężenie zwrotne samotności (samotność -&gt; choroba -&gt; samotność)</a:t>
            </a:r>
            <a:endParaRPr sz="2100"/>
          </a:p>
          <a:p>
            <a:pPr marL="0" lvl="0" indent="0" algn="l" rtl="0">
              <a:lnSpc>
                <a:spcPct val="105000"/>
              </a:lnSpc>
              <a:spcBef>
                <a:spcPts val="1200"/>
              </a:spcBef>
              <a:spcAft>
                <a:spcPts val="1200"/>
              </a:spcAft>
              <a:buClr>
                <a:schemeClr val="dk1"/>
              </a:buClr>
              <a:buSzPts val="1100"/>
              <a:buFont typeface="Arial"/>
              <a:buNone/>
            </a:pPr>
            <a:endParaRPr sz="2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1/5</a:t>
            </a:r>
            <a:endParaRPr/>
          </a:p>
        </p:txBody>
      </p:sp>
      <p:sp>
        <p:nvSpPr>
          <p:cNvPr id="171" name="Google Shape;171;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pl" sz="2100"/>
              <a:t>1) Jakie są największe problemy dotyczące zdrowia psychicznego osób starszych w Europie </a:t>
            </a:r>
            <a:r>
              <a:rPr lang="pl" sz="2100" u="sng"/>
              <a:t>i co można z tym zrobić</a:t>
            </a:r>
            <a:r>
              <a:rPr lang="pl" sz="2100"/>
              <a:t>?</a:t>
            </a:r>
            <a:endParaRPr sz="2100"/>
          </a:p>
          <a:p>
            <a:pPr marL="0" lvl="0" indent="0" algn="l" rtl="0">
              <a:lnSpc>
                <a:spcPct val="105000"/>
              </a:lnSpc>
              <a:spcBef>
                <a:spcPts val="1200"/>
              </a:spcBef>
              <a:spcAft>
                <a:spcPts val="0"/>
              </a:spcAft>
              <a:buClr>
                <a:schemeClr val="dk1"/>
              </a:buClr>
              <a:buSzPts val="1100"/>
              <a:buFont typeface="Arial"/>
              <a:buNone/>
            </a:pPr>
            <a:endParaRPr sz="2100"/>
          </a:p>
          <a:p>
            <a:pPr marL="457200" lvl="0" indent="0" algn="l" rtl="0">
              <a:lnSpc>
                <a:spcPct val="105000"/>
              </a:lnSpc>
              <a:spcBef>
                <a:spcPts val="1200"/>
              </a:spcBef>
              <a:spcAft>
                <a:spcPts val="0"/>
              </a:spcAft>
              <a:buClr>
                <a:schemeClr val="dk1"/>
              </a:buClr>
              <a:buSzPts val="1100"/>
              <a:buFont typeface="Arial"/>
              <a:buNone/>
            </a:pPr>
            <a:r>
              <a:rPr lang="pl" sz="2100"/>
              <a:t>Można o tym dużo mówić, wzmacniać odpowiedź, wzmacniać jakość życia</a:t>
            </a:r>
            <a:endParaRPr sz="2100"/>
          </a:p>
          <a:p>
            <a:pPr marL="457200" lvl="0" indent="0" algn="l" rtl="0">
              <a:lnSpc>
                <a:spcPct val="105000"/>
              </a:lnSpc>
              <a:spcBef>
                <a:spcPts val="1200"/>
              </a:spcBef>
              <a:spcAft>
                <a:spcPts val="1200"/>
              </a:spcAft>
              <a:buClr>
                <a:schemeClr val="dk1"/>
              </a:buClr>
              <a:buSzPts val="1100"/>
              <a:buFont typeface="Arial"/>
              <a:buNone/>
            </a:pPr>
            <a:r>
              <a:rPr lang="pl" sz="2100"/>
              <a:t>Dialog międzypokoleniowy, troska międzypokoleniowa</a:t>
            </a:r>
            <a:endParaRPr sz="2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3250</Words>
  <Application>Microsoft Office PowerPoint</Application>
  <PresentationFormat>Pokaz na ekranie (16:9)</PresentationFormat>
  <Paragraphs>303</Paragraphs>
  <Slides>70</Slides>
  <Notes>70</Notes>
  <HiddenSlides>0</HiddenSlides>
  <MMClips>0</MMClips>
  <ScaleCrop>false</ScaleCrop>
  <HeadingPairs>
    <vt:vector size="6" baseType="variant">
      <vt:variant>
        <vt:lpstr>Używane czcionki</vt:lpstr>
      </vt:variant>
      <vt:variant>
        <vt:i4>3</vt:i4>
      </vt:variant>
      <vt:variant>
        <vt:lpstr>Motyw</vt:lpstr>
      </vt:variant>
      <vt:variant>
        <vt:i4>2</vt:i4>
      </vt:variant>
      <vt:variant>
        <vt:lpstr>Tytuły slajdów</vt:lpstr>
      </vt:variant>
      <vt:variant>
        <vt:i4>70</vt:i4>
      </vt:variant>
    </vt:vector>
  </HeadingPairs>
  <TitlesOfParts>
    <vt:vector size="75" baseType="lpstr">
      <vt:lpstr>Arial</vt:lpstr>
      <vt:lpstr>Calibri</vt:lpstr>
      <vt:lpstr>Times New Roman</vt:lpstr>
      <vt:lpstr>Simple Light</vt:lpstr>
      <vt:lpstr>Office Theme</vt:lpstr>
      <vt:lpstr>Seminarium dla członków Dolnośląskiej Sieci Poradnictwa Zawodowego „Od doradztwa edukacyjno-zawodowego dla uczniów ze specjalnymi potrzebami edukacyjnymi do poradnictwa kariery dla osób z różnymi rodzajami niepełnosprawności” 11.04.2025</vt:lpstr>
      <vt:lpstr>Nowy filar Europejskiej Unii Zdrowotnej</vt:lpstr>
      <vt:lpstr>UE wobec zdrowia i depresji</vt:lpstr>
      <vt:lpstr>Od 2005: EAAD -&gt; od 2021 w Polsce</vt:lpstr>
      <vt:lpstr>Wstęp. </vt:lpstr>
      <vt:lpstr>Prezentacja programu PowerPoint</vt:lpstr>
      <vt:lpstr>Na początek pięć pytań</vt:lpstr>
      <vt:lpstr>1/5</vt:lpstr>
      <vt:lpstr>1/5</vt:lpstr>
      <vt:lpstr>2/5</vt:lpstr>
      <vt:lpstr>3/5</vt:lpstr>
      <vt:lpstr>4/5</vt:lpstr>
      <vt:lpstr>5/5</vt:lpstr>
      <vt:lpstr>Ale to nie koniec. 3 fale (2022-2023), połączone próby</vt:lpstr>
      <vt:lpstr>Uczniowie i studenci (18-24), 3 fale, połączone próby (tracking, nie panel)   </vt:lpstr>
      <vt:lpstr>Młodzi dorośli (uczniowie i studenci): zmęczenie oraz PHQ-2 (anhedonia + przygnębienie) </vt:lpstr>
      <vt:lpstr>Ranking odmów odpowiedzi wśród uczniów i studentów</vt:lpstr>
      <vt:lpstr>Czym jest PHQ-9</vt:lpstr>
      <vt:lpstr>Narzędzie przesiewowe (1xA4)</vt:lpstr>
      <vt:lpstr>Prezentacja programu PowerPoint</vt:lpstr>
      <vt:lpstr>Prezentacja programu PowerPoint</vt:lpstr>
      <vt:lpstr>Prezentacja programu PowerPoint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Lekcje z 3-letniego programu EAAD-Best</vt:lpstr>
      <vt:lpstr>iFightDepression to więcej niż badanie PHQ-9 online dla użytkowników cyfrowych w UE iFightDepression to kompleksowa pozytywna interwencja cyfrowa finansowana przez unijne programy badawcze i zdrowotne (PREDI-NU, 3. Program UE dla Zdrowia, EU4HEALTH). (1) Otwarta: psychoedukacyjna strona internetowa dla wielu odbiorców (w tym PHQ-9)  (2) Z przewodnikiem (specjalistą): 6 bezpłatnych, przetestowanych klinicznie (RCT) warsztatów (wersje dla dorosłych i młodzieży przez kilka tygodni) w celu samodzielnego radzenia sobie z objawami pod okiem profesjonalisty (e-szkolenie przewodnika: tylko 1-godzinny film na YouTube).</vt:lpstr>
      <vt:lpstr>Prezentacja programu PowerPoint</vt:lpstr>
      <vt:lpstr>Prezentacja programu PowerPoint</vt:lpstr>
      <vt:lpstr>Materiał i metody. </vt:lpstr>
      <vt:lpstr>Wyniki. 1/10</vt:lpstr>
      <vt:lpstr>Wyniki. 2/10</vt:lpstr>
      <vt:lpstr>Wyniki. 3/10</vt:lpstr>
      <vt:lpstr>Wyniki. 4/10</vt:lpstr>
      <vt:lpstr>Wyniki. 5/10</vt:lpstr>
      <vt:lpstr>Wyniki. 6/10</vt:lpstr>
      <vt:lpstr>Wyniki. 7/10</vt:lpstr>
      <vt:lpstr>Wyniki. 8/10</vt:lpstr>
      <vt:lpstr>Wyniki. 9/10</vt:lpstr>
      <vt:lpstr>Wyniki. 10/10</vt:lpstr>
      <vt:lpstr>Prezentacja programu PowerPoint</vt:lpstr>
      <vt:lpstr>Prezentacja programu PowerPoint</vt:lpstr>
      <vt:lpstr>Prezentacja programu PowerPoint</vt:lpstr>
      <vt:lpstr>Prezentacja programu PowerPoint</vt:lpstr>
      <vt:lpstr>Seminarium dla członków Dolnośląskiej Sieci Poradnictwa Zawodowego „Od doradztwa edukacyjno-zawodowego dla uczniów ze specjalnymi potrzebami edukacyjnymi do poradnictwa kariery dla osób z różnymi rodzajami niepełnosprawności” 11.04.2025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VR</dc:creator>
  <cp:lastModifiedBy>Barbara G</cp:lastModifiedBy>
  <cp:revision>1</cp:revision>
  <dcterms:modified xsi:type="dcterms:W3CDTF">2025-04-09T11:00:01Z</dcterms:modified>
</cp:coreProperties>
</file>